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1" r:id="rId2"/>
    <p:sldId id="332" r:id="rId3"/>
    <p:sldId id="333" r:id="rId4"/>
    <p:sldId id="299" r:id="rId5"/>
    <p:sldId id="292" r:id="rId6"/>
    <p:sldId id="293" r:id="rId7"/>
    <p:sldId id="294" r:id="rId8"/>
    <p:sldId id="295" r:id="rId9"/>
    <p:sldId id="296" r:id="rId10"/>
    <p:sldId id="297" r:id="rId11"/>
    <p:sldId id="298" r:id="rId12"/>
    <p:sldId id="300" r:id="rId13"/>
    <p:sldId id="276" r:id="rId14"/>
    <p:sldId id="279" r:id="rId15"/>
    <p:sldId id="329" r:id="rId16"/>
    <p:sldId id="277" r:id="rId17"/>
    <p:sldId id="326" r:id="rId18"/>
    <p:sldId id="301" r:id="rId19"/>
    <p:sldId id="327" r:id="rId20"/>
    <p:sldId id="302" r:id="rId21"/>
    <p:sldId id="283" r:id="rId22"/>
    <p:sldId id="330" r:id="rId23"/>
    <p:sldId id="284" r:id="rId24"/>
    <p:sldId id="289" r:id="rId25"/>
    <p:sldId id="280" r:id="rId26"/>
    <p:sldId id="328" r:id="rId27"/>
    <p:sldId id="304" r:id="rId28"/>
    <p:sldId id="303" r:id="rId29"/>
    <p:sldId id="311" r:id="rId30"/>
    <p:sldId id="312" r:id="rId31"/>
    <p:sldId id="313" r:id="rId32"/>
    <p:sldId id="290" r:id="rId33"/>
    <p:sldId id="305" r:id="rId34"/>
    <p:sldId id="307" r:id="rId35"/>
    <p:sldId id="306" r:id="rId36"/>
    <p:sldId id="273" r:id="rId37"/>
    <p:sldId id="263" r:id="rId38"/>
    <p:sldId id="308" r:id="rId39"/>
    <p:sldId id="310" r:id="rId40"/>
    <p:sldId id="315" r:id="rId41"/>
    <p:sldId id="278" r:id="rId42"/>
    <p:sldId id="331" r:id="rId43"/>
    <p:sldId id="286" r:id="rId44"/>
    <p:sldId id="322" r:id="rId45"/>
    <p:sldId id="324" r:id="rId46"/>
    <p:sldId id="325" r:id="rId47"/>
    <p:sldId id="335" r:id="rId48"/>
    <p:sldId id="334" r:id="rId49"/>
    <p:sldId id="337" r:id="rId50"/>
    <p:sldId id="323" r:id="rId51"/>
    <p:sldId id="314" r:id="rId52"/>
    <p:sldId id="317" r:id="rId53"/>
    <p:sldId id="316" r:id="rId54"/>
    <p:sldId id="318" r:id="rId55"/>
    <p:sldId id="319" r:id="rId56"/>
    <p:sldId id="320" r:id="rId57"/>
    <p:sldId id="321" r:id="rId58"/>
    <p:sldId id="309" r:id="rId59"/>
    <p:sldId id="282" r:id="rId60"/>
    <p:sldId id="281" r:id="rId61"/>
    <p:sldId id="285" r:id="rId62"/>
    <p:sldId id="271" r:id="rId63"/>
    <p:sldId id="338" r:id="rId64"/>
    <p:sldId id="344" r:id="rId65"/>
    <p:sldId id="342" r:id="rId66"/>
    <p:sldId id="343" r:id="rId67"/>
    <p:sldId id="336" r:id="rId68"/>
    <p:sldId id="345" r:id="rId69"/>
    <p:sldId id="341" r:id="rId70"/>
    <p:sldId id="364" r:id="rId71"/>
    <p:sldId id="352" r:id="rId72"/>
    <p:sldId id="353" r:id="rId73"/>
    <p:sldId id="363" r:id="rId74"/>
    <p:sldId id="354" r:id="rId75"/>
    <p:sldId id="357" r:id="rId76"/>
    <p:sldId id="355" r:id="rId77"/>
    <p:sldId id="351" r:id="rId78"/>
    <p:sldId id="365" r:id="rId79"/>
    <p:sldId id="356" r:id="rId80"/>
    <p:sldId id="366" r:id="rId81"/>
    <p:sldId id="347" r:id="rId82"/>
    <p:sldId id="358" r:id="rId83"/>
    <p:sldId id="359" r:id="rId84"/>
    <p:sldId id="348" r:id="rId85"/>
    <p:sldId id="346" r:id="rId86"/>
    <p:sldId id="361" r:id="rId87"/>
    <p:sldId id="349" r:id="rId88"/>
    <p:sldId id="368" r:id="rId89"/>
    <p:sldId id="350" r:id="rId90"/>
    <p:sldId id="362" r:id="rId91"/>
    <p:sldId id="367" r:id="rId9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60"/>
  </p:normalViewPr>
  <p:slideViewPr>
    <p:cSldViewPr snapToGrid="0" snapToObjects="1">
      <p:cViewPr varScale="1">
        <p:scale>
          <a:sx n="93" d="100"/>
          <a:sy n="93" d="100"/>
        </p:scale>
        <p:origin x="1099"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8/19/2025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8/19/2025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8/19/2025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8/19/2025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8/19/2025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8/19/2025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st.com/en/embedded-software/stm32cube-expansion-packages.html" TargetMode="External"/><Relationship Id="rId3" Type="http://schemas.openxmlformats.org/officeDocument/2006/relationships/hyperlink" Target="https://www.st.com/en/development-tools/stm32cubeide.html" TargetMode="External"/><Relationship Id="rId7" Type="http://schemas.openxmlformats.org/officeDocument/2006/relationships/hyperlink" Target="https://www.st.com/en/embedded-software/stm32cube-mcu-mpu-packages.html" TargetMode="External"/><Relationship Id="rId2" Type="http://schemas.openxmlformats.org/officeDocument/2006/relationships/hyperlink" Target="https://www.st.com/en/development-tools/stm32cubemx.html" TargetMode="External"/><Relationship Id="rId1" Type="http://schemas.openxmlformats.org/officeDocument/2006/relationships/slideLayout" Target="../slideLayouts/slideLayout2.xml"/><Relationship Id="rId6" Type="http://schemas.openxmlformats.org/officeDocument/2006/relationships/hyperlink" Target="https://www.st.com/content/st_com/en/ecosystems/stm32cube-ecosystem.html#DataTables_Table_0" TargetMode="External"/><Relationship Id="rId5" Type="http://schemas.openxmlformats.org/officeDocument/2006/relationships/hyperlink" Target="https://www.st.com/en/development-tools/stm32cubeprog.html" TargetMode="External"/><Relationship Id="rId4" Type="http://schemas.openxmlformats.org/officeDocument/2006/relationships/hyperlink" Target="https://www.st.com/en/development-tools/stm32cubeclt.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BA1D4-7832-FA44-14BC-670ED31BFE6A}"/>
              </a:ext>
            </a:extLst>
          </p:cNvPr>
          <p:cNvSpPr>
            <a:spLocks noGrp="1"/>
          </p:cNvSpPr>
          <p:nvPr>
            <p:ph type="title"/>
          </p:nvPr>
        </p:nvSpPr>
        <p:spPr/>
        <p:txBody>
          <a:bodyPr/>
          <a:lstStyle/>
          <a:p>
            <a:pPr rtl="1"/>
            <a:r>
              <a:rPr lang="fa-IR" dirty="0">
                <a:cs typeface="B Nazanin" panose="00000400000000000000" pitchFamily="2" charset="-78"/>
              </a:rPr>
              <a:t>به نام خدا</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4A2FBEAC-87A1-4F85-9B4E-AD356C91A5F6}"/>
              </a:ext>
            </a:extLst>
          </p:cNvPr>
          <p:cNvSpPr>
            <a:spLocks noGrp="1"/>
          </p:cNvSpPr>
          <p:nvPr>
            <p:ph idx="1"/>
          </p:nvPr>
        </p:nvSpPr>
        <p:spPr>
          <a:xfrm>
            <a:off x="457200" y="2110945"/>
            <a:ext cx="8229600" cy="3820297"/>
          </a:xfrm>
        </p:spPr>
        <p:txBody>
          <a:bodyPr>
            <a:normAutofit fontScale="92500" lnSpcReduction="10000"/>
          </a:bodyPr>
          <a:lstStyle/>
          <a:p>
            <a:pPr marL="0" indent="0" algn="ctr" rtl="1">
              <a:buNone/>
            </a:pPr>
            <a:r>
              <a:rPr lang="fa-IR" sz="4800" dirty="0">
                <a:cs typeface="B Nazanin" panose="00000400000000000000" pitchFamily="2" charset="-78"/>
              </a:rPr>
              <a:t>آموزش میکروکنترلر های </a:t>
            </a:r>
            <a:r>
              <a:rPr lang="en-US" sz="4800" dirty="0">
                <a:cs typeface="B Nazanin" panose="00000400000000000000" pitchFamily="2" charset="-78"/>
              </a:rPr>
              <a:t>STM32</a:t>
            </a:r>
            <a:r>
              <a:rPr lang="fa-IR" sz="4800" dirty="0">
                <a:cs typeface="B Nazanin" panose="00000400000000000000" pitchFamily="2" charset="-78"/>
              </a:rPr>
              <a:t> </a:t>
            </a:r>
            <a:r>
              <a:rPr lang="en-US" sz="4800" dirty="0">
                <a:cs typeface="B Nazanin" panose="00000400000000000000" pitchFamily="2" charset="-78"/>
              </a:rPr>
              <a:t> </a:t>
            </a:r>
            <a:r>
              <a:rPr lang="fa-IR" sz="4800" dirty="0">
                <a:cs typeface="B Nazanin" panose="00000400000000000000" pitchFamily="2" charset="-78"/>
              </a:rPr>
              <a:t>مقدماتی</a:t>
            </a:r>
          </a:p>
          <a:p>
            <a:pPr marL="0" indent="0" algn="ctr" rtl="1">
              <a:buNone/>
            </a:pPr>
            <a:endParaRPr lang="fa-IR" sz="4800" dirty="0">
              <a:cs typeface="B Nazanin" panose="00000400000000000000" pitchFamily="2" charset="-78"/>
            </a:endParaRPr>
          </a:p>
          <a:p>
            <a:pPr marL="0" indent="0" algn="ctr" rtl="1">
              <a:buNone/>
            </a:pPr>
            <a:r>
              <a:rPr lang="fa-IR" sz="4800" dirty="0">
                <a:cs typeface="B Nazanin" panose="00000400000000000000" pitchFamily="2" charset="-78"/>
              </a:rPr>
              <a:t> مدرس: مهدی داداشی</a:t>
            </a:r>
          </a:p>
          <a:p>
            <a:pPr marL="0" indent="0" algn="ctr" rtl="1">
              <a:buNone/>
            </a:pPr>
            <a:r>
              <a:rPr lang="fa-IR" sz="4800" dirty="0">
                <a:cs typeface="B Nazanin" panose="00000400000000000000" pitchFamily="2" charset="-78"/>
              </a:rPr>
              <a:t> </a:t>
            </a:r>
          </a:p>
          <a:p>
            <a:pPr marL="0" indent="0" algn="ctr" rtl="1">
              <a:buNone/>
            </a:pPr>
            <a:r>
              <a:rPr lang="fa-IR" sz="4800" dirty="0">
                <a:cs typeface="B Nazanin" panose="00000400000000000000" pitchFamily="2" charset="-78"/>
              </a:rPr>
              <a:t>مدت زمان: 8 جلسه ی 4 ساعته</a:t>
            </a:r>
            <a:endParaRPr lang="en-US" sz="4800" dirty="0">
              <a:cs typeface="B Nazanin" panose="00000400000000000000" pitchFamily="2" charset="-78"/>
            </a:endParaRPr>
          </a:p>
        </p:txBody>
      </p:sp>
    </p:spTree>
    <p:extLst>
      <p:ext uri="{BB962C8B-B14F-4D97-AF65-F5344CB8AC3E}">
        <p14:creationId xmlns:p14="http://schemas.microsoft.com/office/powerpoint/2010/main" val="191238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6DAE4-BE7E-3EC9-564A-429DD4F624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6F8348-E153-9CB7-0C66-8186282C80D9}"/>
              </a:ext>
            </a:extLst>
          </p:cNvPr>
          <p:cNvSpPr>
            <a:spLocks noGrp="1"/>
          </p:cNvSpPr>
          <p:nvPr>
            <p:ph type="title"/>
          </p:nvPr>
        </p:nvSpPr>
        <p:spPr/>
        <p:txBody>
          <a:bodyPr/>
          <a:lstStyle/>
          <a:p>
            <a:pPr rtl="1"/>
            <a:r>
              <a:rPr lang="fa-IR" dirty="0">
                <a:cs typeface="B Nazanin" panose="00000400000000000000" pitchFamily="2" charset="-78"/>
              </a:rPr>
              <a:t>جلسه ی 7</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8A5E4E74-2471-9058-04C3-01ACB025BFF5}"/>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مبدل آنالوگ به دیجیتال (</a:t>
            </a:r>
            <a:r>
              <a:rPr lang="en-US" dirty="0">
                <a:cs typeface="B Nazanin" panose="00000400000000000000" pitchFamily="2" charset="-78"/>
              </a:rPr>
              <a:t>ADC)</a:t>
            </a:r>
          </a:p>
        </p:txBody>
      </p:sp>
      <p:sp>
        <p:nvSpPr>
          <p:cNvPr id="8" name="TextBox 7">
            <a:extLst>
              <a:ext uri="{FF2B5EF4-FFF2-40B4-BE49-F238E27FC236}">
                <a16:creationId xmlns:a16="http://schemas.microsoft.com/office/drawing/2014/main" id="{18FD15A9-6A20-14D2-60A4-0ECCCA15AF1F}"/>
              </a:ext>
            </a:extLst>
          </p:cNvPr>
          <p:cNvSpPr txBox="1"/>
          <p:nvPr/>
        </p:nvSpPr>
        <p:spPr>
          <a:xfrm>
            <a:off x="286265" y="2752110"/>
            <a:ext cx="8571470" cy="1477328"/>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بررسی روشهای مختلف اندازی گیری آنالوگ</a:t>
            </a:r>
          </a:p>
          <a:p>
            <a:pPr marL="285750" indent="-285750" algn="r" rtl="1">
              <a:buFont typeface="Arial" panose="020B0604020202020204" pitchFamily="34" charset="0"/>
              <a:buChar char="•"/>
            </a:pPr>
            <a:r>
              <a:rPr lang="fa-IR" dirty="0">
                <a:cs typeface="B Nazanin" panose="00000400000000000000" pitchFamily="2" charset="-78"/>
              </a:rPr>
              <a:t>خواندن ورودی آنالوگ با روش پولینگ به صورت عملی</a:t>
            </a:r>
          </a:p>
          <a:p>
            <a:pPr marL="285750" indent="-285750" algn="r" rtl="1">
              <a:buFont typeface="Arial" panose="020B0604020202020204" pitchFamily="34" charset="0"/>
              <a:buChar char="•"/>
            </a:pPr>
            <a:r>
              <a:rPr lang="fa-IR" dirty="0">
                <a:cs typeface="B Nazanin" panose="00000400000000000000" pitchFamily="2" charset="-78"/>
              </a:rPr>
              <a:t>خواندن ورودی آنالوگ با روش وقفه ای به صورت عملی</a:t>
            </a:r>
          </a:p>
          <a:p>
            <a:pPr marL="285750" indent="-285750" algn="r" rtl="1">
              <a:buFont typeface="Arial" panose="020B0604020202020204" pitchFamily="34" charset="0"/>
              <a:buChar char="•"/>
            </a:pPr>
            <a:r>
              <a:rPr lang="fa-IR" dirty="0">
                <a:cs typeface="B Nazanin" panose="00000400000000000000" pitchFamily="2" charset="-78"/>
              </a:rPr>
              <a:t>خواندن چند ورودی آنالوگ با روش </a:t>
            </a:r>
            <a:r>
              <a:rPr lang="en-US" dirty="0">
                <a:cs typeface="B Nazanin" panose="00000400000000000000" pitchFamily="2" charset="-78"/>
              </a:rPr>
              <a:t>DMA</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به صورت عملی</a:t>
            </a:r>
          </a:p>
          <a:p>
            <a:pPr marL="285750" indent="-285750" algn="r" rtl="1">
              <a:buFont typeface="Arial" panose="020B0604020202020204" pitchFamily="34" charset="0"/>
              <a:buChar char="•"/>
            </a:pPr>
            <a:r>
              <a:rPr lang="fa-IR" dirty="0">
                <a:cs typeface="B Nazanin" panose="00000400000000000000" pitchFamily="2" charset="-78"/>
              </a:rPr>
              <a:t>کنترل نور ال دی با استفاده از پتانسیومتر متصل به ورودی آنالوگ در مثالهای عملی</a:t>
            </a:r>
          </a:p>
        </p:txBody>
      </p:sp>
    </p:spTree>
    <p:extLst>
      <p:ext uri="{BB962C8B-B14F-4D97-AF65-F5344CB8AC3E}">
        <p14:creationId xmlns:p14="http://schemas.microsoft.com/office/powerpoint/2010/main" val="3402097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88860-3567-DB22-952A-0314B2103E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C28EC8-F5E8-34AB-B3BB-472A959E1DFE}"/>
              </a:ext>
            </a:extLst>
          </p:cNvPr>
          <p:cNvSpPr>
            <a:spLocks noGrp="1"/>
          </p:cNvSpPr>
          <p:nvPr>
            <p:ph type="title"/>
          </p:nvPr>
        </p:nvSpPr>
        <p:spPr/>
        <p:txBody>
          <a:bodyPr/>
          <a:lstStyle/>
          <a:p>
            <a:pPr rtl="1"/>
            <a:r>
              <a:rPr lang="fa-IR" dirty="0">
                <a:cs typeface="B Nazanin" panose="00000400000000000000" pitchFamily="2" charset="-78"/>
              </a:rPr>
              <a:t>جلسه ی 8</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6D77390E-8266-E23E-151A-9EF14E246990}"/>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پروژه ی عملی پایانی</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C6A77547-B132-C0B6-BD2C-F52D83B0FDFD}"/>
              </a:ext>
            </a:extLst>
          </p:cNvPr>
          <p:cNvSpPr txBox="1"/>
          <p:nvPr/>
        </p:nvSpPr>
        <p:spPr>
          <a:xfrm>
            <a:off x="286265" y="2752110"/>
            <a:ext cx="8571470" cy="646331"/>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بررسی روشهای ترکیب واحد های مختلف میکروکنترلر و انجام پروژه های پیچیده در قالب پروژه ی عملی که موضوع آن در طول جلسات آموزشی با توجه به علایق و زمینه ی کاری دانشجویان انتخاب می شود </a:t>
            </a:r>
          </a:p>
        </p:txBody>
      </p:sp>
    </p:spTree>
    <p:extLst>
      <p:ext uri="{BB962C8B-B14F-4D97-AF65-F5344CB8AC3E}">
        <p14:creationId xmlns:p14="http://schemas.microsoft.com/office/powerpoint/2010/main" val="34348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7BB4E-A79D-61A7-B6E5-AFFA640C7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13779B-191D-CA0F-2A18-8E27B982BE7B}"/>
              </a:ext>
            </a:extLst>
          </p:cNvPr>
          <p:cNvSpPr>
            <a:spLocks noGrp="1"/>
          </p:cNvSpPr>
          <p:nvPr>
            <p:ph type="title"/>
          </p:nvPr>
        </p:nvSpPr>
        <p:spPr/>
        <p:txBody>
          <a:bodyPr/>
          <a:lstStyle/>
          <a:p>
            <a:pPr rtl="1"/>
            <a:r>
              <a:rPr lang="fa-IR" dirty="0">
                <a:cs typeface="B Nazanin" panose="00000400000000000000" pitchFamily="2" charset="-78"/>
              </a:rPr>
              <a:t>جلسه ی 1</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4814B3E4-010A-3036-C3A5-2E97B94D4613}"/>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توضیحات مقدماتی و پیش نیازهای نرم افزاری</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F5891106-7E42-FB95-0A0B-0A9D631F5817}"/>
              </a:ext>
            </a:extLst>
          </p:cNvPr>
          <p:cNvSpPr txBox="1"/>
          <p:nvPr/>
        </p:nvSpPr>
        <p:spPr>
          <a:xfrm>
            <a:off x="286265" y="2752110"/>
            <a:ext cx="8571470" cy="3693319"/>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آشنایی با مفهوم میکروکنترلر و بررسی موارد مشابه</a:t>
            </a:r>
          </a:p>
          <a:p>
            <a:pPr marL="285750" indent="-285750" algn="r" rtl="1">
              <a:buFont typeface="Arial" panose="020B0604020202020204" pitchFamily="34" charset="0"/>
              <a:buChar char="•"/>
            </a:pPr>
            <a:r>
              <a:rPr lang="fa-IR" dirty="0">
                <a:cs typeface="B Nazanin" panose="00000400000000000000" pitchFamily="2" charset="-78"/>
              </a:rPr>
              <a:t>آشنایی با هسته ی </a:t>
            </a:r>
            <a:r>
              <a:rPr lang="en-US" dirty="0">
                <a:cs typeface="B Nazanin" panose="00000400000000000000" pitchFamily="2" charset="-78"/>
              </a:rPr>
              <a:t> ARM </a:t>
            </a:r>
            <a:r>
              <a:rPr lang="fa-IR" dirty="0">
                <a:cs typeface="B Nazanin" panose="00000400000000000000" pitchFamily="2" charset="-78"/>
              </a:rPr>
              <a:t>و بررسی موارد مشابه</a:t>
            </a:r>
          </a:p>
          <a:p>
            <a:pPr marL="285750" indent="-285750" algn="r" rtl="1">
              <a:buFont typeface="Arial" panose="020B0604020202020204" pitchFamily="34" charset="0"/>
              <a:buChar char="•"/>
            </a:pPr>
            <a:r>
              <a:rPr lang="fa-IR" dirty="0">
                <a:cs typeface="B Nazanin" panose="00000400000000000000" pitchFamily="2" charset="-78"/>
              </a:rPr>
              <a:t>آشنایی با انواع شرکتهای تولید کننده ی میکروکنترلر </a:t>
            </a:r>
            <a:r>
              <a:rPr lang="en-US" dirty="0">
                <a:cs typeface="B Nazanin" panose="00000400000000000000" pitchFamily="2" charset="-78"/>
              </a:rPr>
              <a:t>ARM</a:t>
            </a:r>
          </a:p>
          <a:p>
            <a:pPr marL="285750" indent="-285750" algn="r" rtl="1">
              <a:buFont typeface="Arial" panose="020B0604020202020204" pitchFamily="34" charset="0"/>
              <a:buChar char="•"/>
            </a:pPr>
            <a:r>
              <a:rPr lang="fa-IR" dirty="0">
                <a:cs typeface="B Nazanin" panose="00000400000000000000" pitchFamily="2" charset="-78"/>
              </a:rPr>
              <a:t>آشنایی با خانواده های مختلف میکروکنترلر های شرکت </a:t>
            </a:r>
            <a:r>
              <a:rPr lang="en-US" dirty="0">
                <a:cs typeface="B Nazanin" panose="00000400000000000000" pitchFamily="2" charset="-78"/>
              </a:rPr>
              <a:t>ST</a:t>
            </a:r>
          </a:p>
          <a:p>
            <a:pPr marL="285750" indent="-285750" algn="r" rtl="1">
              <a:buFont typeface="Arial" panose="020B0604020202020204" pitchFamily="34" charset="0"/>
              <a:buChar char="•"/>
            </a:pPr>
            <a:r>
              <a:rPr lang="fa-IR" dirty="0">
                <a:cs typeface="B Nazanin" panose="00000400000000000000" pitchFamily="2" charset="-78"/>
              </a:rPr>
              <a:t>بررسی مستندات میکروکنترلر مورد آموزش </a:t>
            </a:r>
          </a:p>
          <a:p>
            <a:pPr marL="285750" indent="-285750" algn="r" rtl="1">
              <a:buFont typeface="Arial" panose="020B0604020202020204" pitchFamily="34" charset="0"/>
              <a:buChar char="•"/>
            </a:pPr>
            <a:r>
              <a:rPr lang="fa-IR" dirty="0">
                <a:cs typeface="B Nazanin" panose="00000400000000000000" pitchFamily="2" charset="-78"/>
              </a:rPr>
              <a:t>بررسی روشهای مختلف کد نویسی برای </a:t>
            </a:r>
            <a:r>
              <a:rPr lang="en-US" dirty="0">
                <a:cs typeface="B Nazanin" panose="00000400000000000000" pitchFamily="2" charset="-78"/>
              </a:rPr>
              <a:t>STM32</a:t>
            </a:r>
          </a:p>
          <a:p>
            <a:pPr marL="285750" indent="-285750" algn="r" rtl="1">
              <a:buFont typeface="Arial" panose="020B0604020202020204" pitchFamily="34" charset="0"/>
              <a:buChar char="•"/>
            </a:pPr>
            <a:r>
              <a:rPr lang="en-US" dirty="0">
                <a:cs typeface="B Nazanin" panose="00000400000000000000" pitchFamily="2" charset="-78"/>
              </a:rPr>
              <a:t>(</a:t>
            </a:r>
            <a:r>
              <a:rPr lang="en-US" dirty="0" err="1">
                <a:cs typeface="B Nazanin" panose="00000400000000000000" pitchFamily="2" charset="-78"/>
              </a:rPr>
              <a:t>Registery</a:t>
            </a:r>
            <a:r>
              <a:rPr lang="en-US" dirty="0">
                <a:cs typeface="B Nazanin" panose="00000400000000000000" pitchFamily="2" charset="-78"/>
              </a:rPr>
              <a:t>, SPL , LL , HAL) </a:t>
            </a:r>
            <a:r>
              <a:rPr lang="fa-IR" dirty="0">
                <a:cs typeface="B Nazanin" panose="00000400000000000000" pitchFamily="2" charset="-78"/>
              </a:rPr>
              <a:t>و مفهوم </a:t>
            </a:r>
            <a:r>
              <a:rPr lang="en-US" dirty="0">
                <a:cs typeface="B Nazanin" panose="00000400000000000000" pitchFamily="2" charset="-78"/>
              </a:rPr>
              <a:t>CMSIS</a:t>
            </a:r>
          </a:p>
          <a:p>
            <a:pPr marL="285750" indent="-285750" algn="r" rtl="1">
              <a:buFont typeface="Arial" panose="020B0604020202020204" pitchFamily="34" charset="0"/>
              <a:buChar char="•"/>
            </a:pPr>
            <a:r>
              <a:rPr lang="fa-IR" dirty="0">
                <a:cs typeface="B Nazanin" panose="00000400000000000000" pitchFamily="2" charset="-78"/>
              </a:rPr>
              <a:t>آشنایی با محیطهای مختلف توسعه ی کد برای میکروکنترلرهای </a:t>
            </a:r>
            <a:r>
              <a:rPr lang="en-US" dirty="0">
                <a:cs typeface="B Nazanin" panose="00000400000000000000" pitchFamily="2" charset="-78"/>
              </a:rPr>
              <a:t>ARM (</a:t>
            </a:r>
            <a:r>
              <a:rPr lang="en-US" dirty="0" err="1">
                <a:cs typeface="B Nazanin" panose="00000400000000000000" pitchFamily="2" charset="-78"/>
              </a:rPr>
              <a:t>Keil,VSCode</a:t>
            </a:r>
            <a:r>
              <a:rPr lang="en-US" dirty="0">
                <a:cs typeface="B Nazanin" panose="00000400000000000000" pitchFamily="2" charset="-78"/>
              </a:rPr>
              <a:t>, STM32CubeIDE,IAR,Arduino) </a:t>
            </a:r>
          </a:p>
          <a:p>
            <a:pPr marL="285750" indent="-285750" algn="r" rtl="1">
              <a:buFont typeface="Arial" panose="020B0604020202020204" pitchFamily="34" charset="0"/>
              <a:buChar char="•"/>
            </a:pPr>
            <a:r>
              <a:rPr lang="fa-IR" dirty="0">
                <a:cs typeface="B Nazanin" panose="00000400000000000000" pitchFamily="2" charset="-78"/>
              </a:rPr>
              <a:t>آشنایی با  روشهای پروگرام کردن </a:t>
            </a:r>
            <a:r>
              <a:rPr lang="en-US" dirty="0">
                <a:cs typeface="B Nazanin" panose="00000400000000000000" pitchFamily="2" charset="-78"/>
              </a:rPr>
              <a:t> STM32 </a:t>
            </a:r>
            <a:r>
              <a:rPr lang="fa-IR" dirty="0">
                <a:cs typeface="B Nazanin" panose="00000400000000000000" pitchFamily="2" charset="-78"/>
              </a:rPr>
              <a:t>توسط </a:t>
            </a:r>
            <a:r>
              <a:rPr lang="en-US" dirty="0">
                <a:cs typeface="B Nazanin" panose="00000400000000000000" pitchFamily="2" charset="-78"/>
              </a:rPr>
              <a:t> JTAG  </a:t>
            </a:r>
            <a:r>
              <a:rPr lang="fa-IR" dirty="0">
                <a:cs typeface="B Nazanin" panose="00000400000000000000" pitchFamily="2" charset="-78"/>
              </a:rPr>
              <a:t>و </a:t>
            </a:r>
            <a:r>
              <a:rPr lang="en-US" dirty="0">
                <a:cs typeface="B Nazanin" panose="00000400000000000000" pitchFamily="2" charset="-78"/>
              </a:rPr>
              <a:t> SWD </a:t>
            </a:r>
            <a:r>
              <a:rPr lang="fa-IR" dirty="0">
                <a:cs typeface="B Nazanin" panose="00000400000000000000" pitchFamily="2" charset="-78"/>
              </a:rPr>
              <a:t>و بوت لودرهای داخلی </a:t>
            </a:r>
          </a:p>
          <a:p>
            <a:pPr marL="285750" indent="-285750" algn="r" rtl="1">
              <a:buFont typeface="Arial" panose="020B0604020202020204" pitchFamily="34" charset="0"/>
              <a:buChar char="•"/>
            </a:pPr>
            <a:r>
              <a:rPr lang="fa-IR" dirty="0">
                <a:cs typeface="B Nazanin" panose="00000400000000000000" pitchFamily="2" charset="-78"/>
              </a:rPr>
              <a:t>نصب نرم افزارهای مختلف توسعه ی کد برای میکروکنترلرهای </a:t>
            </a:r>
            <a:r>
              <a:rPr lang="en-US" dirty="0">
                <a:cs typeface="B Nazanin" panose="00000400000000000000" pitchFamily="2" charset="-78"/>
              </a:rPr>
              <a:t>ARM (</a:t>
            </a:r>
            <a:r>
              <a:rPr lang="en-US" dirty="0" err="1">
                <a:cs typeface="B Nazanin" panose="00000400000000000000" pitchFamily="2" charset="-78"/>
              </a:rPr>
              <a:t>Keil,VSCode</a:t>
            </a:r>
            <a:r>
              <a:rPr lang="en-US" dirty="0">
                <a:cs typeface="B Nazanin" panose="00000400000000000000" pitchFamily="2" charset="-78"/>
              </a:rPr>
              <a:t>, STM32CubeIDE,IAR,…)  </a:t>
            </a:r>
            <a:r>
              <a:rPr lang="fa-IR" dirty="0">
                <a:cs typeface="B Nazanin" panose="00000400000000000000" pitchFamily="2" charset="-78"/>
              </a:rPr>
              <a:t>و اجرای پروژه ی چشمک زن در هر یک از آنها</a:t>
            </a:r>
          </a:p>
          <a:p>
            <a:pPr marL="285750" indent="-285750" algn="r" rtl="1">
              <a:buFont typeface="Arial" panose="020B0604020202020204" pitchFamily="34" charset="0"/>
              <a:buChar char="•"/>
            </a:pPr>
            <a:endParaRPr lang="fa-IR" dirty="0">
              <a:cs typeface="B Nazanin" panose="00000400000000000000" pitchFamily="2" charset="-78"/>
            </a:endParaRPr>
          </a:p>
        </p:txBody>
      </p:sp>
    </p:spTree>
    <p:extLst>
      <p:ext uri="{BB962C8B-B14F-4D97-AF65-F5344CB8AC3E}">
        <p14:creationId xmlns:p14="http://schemas.microsoft.com/office/powerpoint/2010/main" val="1213056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NEXCOM Rolls Out World's Most Compact 8&quot; Industrial Panel PC">
            <a:extLst>
              <a:ext uri="{FF2B5EF4-FFF2-40B4-BE49-F238E27FC236}">
                <a16:creationId xmlns:a16="http://schemas.microsoft.com/office/drawing/2014/main" id="{3EFAABD2-C82C-8D23-BDA5-E68E5639EE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0981" y="3335552"/>
            <a:ext cx="5829300" cy="33337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C58C8B7-A723-80E5-9D66-2F6E94C5B1AD}"/>
              </a:ext>
            </a:extLst>
          </p:cNvPr>
          <p:cNvSpPr txBox="1"/>
          <p:nvPr/>
        </p:nvSpPr>
        <p:spPr>
          <a:xfrm>
            <a:off x="700216" y="339789"/>
            <a:ext cx="7830065" cy="369332"/>
          </a:xfrm>
          <a:prstGeom prst="rect">
            <a:avLst/>
          </a:prstGeom>
          <a:noFill/>
        </p:spPr>
        <p:txBody>
          <a:bodyPr wrap="square">
            <a:spAutoFit/>
          </a:bodyPr>
          <a:lstStyle/>
          <a:p>
            <a:pPr algn="ctr" rtl="1"/>
            <a:r>
              <a:rPr lang="fa-IR" b="1" dirty="0">
                <a:cs typeface="B Nazanin" panose="00000400000000000000" pitchFamily="2" charset="-78"/>
              </a:rPr>
              <a:t>کنترلر ها</a:t>
            </a:r>
          </a:p>
        </p:txBody>
      </p:sp>
      <p:pic>
        <p:nvPicPr>
          <p:cNvPr id="1030" name="Picture 6" descr="Computer Numerical Control lathes">
            <a:extLst>
              <a:ext uri="{FF2B5EF4-FFF2-40B4-BE49-F238E27FC236}">
                <a16:creationId xmlns:a16="http://schemas.microsoft.com/office/drawing/2014/main" id="{5B1BC81F-D3A5-B84C-806E-8AE35B6C5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30" y="960002"/>
            <a:ext cx="4137018" cy="329072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SG2 Series – CAPACITIVE TOUCH – Panel PC">
            <a:extLst>
              <a:ext uri="{FF2B5EF4-FFF2-40B4-BE49-F238E27FC236}">
                <a16:creationId xmlns:a16="http://schemas.microsoft.com/office/drawing/2014/main" id="{36D46698-2A79-2BE2-CC8C-AE8C5A7C4C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5994" y="960002"/>
            <a:ext cx="3102366" cy="22976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ogrammable Logic Controllers (PLC) | What is a PLC? | PLC Types ...">
            <a:extLst>
              <a:ext uri="{FF2B5EF4-FFF2-40B4-BE49-F238E27FC236}">
                <a16:creationId xmlns:a16="http://schemas.microsoft.com/office/drawing/2014/main" id="{40C1E234-44FF-B6E7-CF56-41A67A56B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851" y="4570711"/>
            <a:ext cx="2750706" cy="194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31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00E41-28DA-1A42-59E2-79042EB4FA0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B767AF7-B12F-A201-5E1C-4709BFB01F2F}"/>
              </a:ext>
            </a:extLst>
          </p:cNvPr>
          <p:cNvSpPr txBox="1"/>
          <p:nvPr/>
        </p:nvSpPr>
        <p:spPr>
          <a:xfrm>
            <a:off x="700216" y="339789"/>
            <a:ext cx="7830065" cy="369332"/>
          </a:xfrm>
          <a:prstGeom prst="rect">
            <a:avLst/>
          </a:prstGeom>
          <a:noFill/>
        </p:spPr>
        <p:txBody>
          <a:bodyPr wrap="square">
            <a:spAutoFit/>
          </a:bodyPr>
          <a:lstStyle/>
          <a:p>
            <a:pPr algn="ctr" rtl="1"/>
            <a:r>
              <a:rPr lang="fa-IR" dirty="0">
                <a:cs typeface="B Nazanin" panose="00000400000000000000" pitchFamily="2" charset="-78"/>
              </a:rPr>
              <a:t>آشنایی با مفهوم میکروکنترلر و بررسی موارد مشابه</a:t>
            </a:r>
          </a:p>
        </p:txBody>
      </p:sp>
      <p:pic>
        <p:nvPicPr>
          <p:cNvPr id="3078" name="Picture 6" descr="Do you know anything about Motherboard, CPU, GPU, RAM and types of ...">
            <a:extLst>
              <a:ext uri="{FF2B5EF4-FFF2-40B4-BE49-F238E27FC236}">
                <a16:creationId xmlns:a16="http://schemas.microsoft.com/office/drawing/2014/main" id="{EC334636-4757-DF5D-8788-02277587E0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381" y="3231549"/>
            <a:ext cx="5625619" cy="35160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9E0395E-0C7A-C403-0379-8D68321E7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640" y="1011709"/>
            <a:ext cx="4093036" cy="3121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581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5DDE3-1588-5DB2-920E-D51EE55EFFBF}"/>
            </a:ext>
          </a:extLst>
        </p:cNvPr>
        <p:cNvGrpSpPr/>
        <p:nvPr/>
      </p:nvGrpSpPr>
      <p:grpSpPr>
        <a:xfrm>
          <a:off x="0" y="0"/>
          <a:ext cx="0" cy="0"/>
          <a:chOff x="0" y="0"/>
          <a:chExt cx="0" cy="0"/>
        </a:xfrm>
      </p:grpSpPr>
      <p:pic>
        <p:nvPicPr>
          <p:cNvPr id="1026" name="Picture 2" descr="MCU vs MPU">
            <a:extLst>
              <a:ext uri="{FF2B5EF4-FFF2-40B4-BE49-F238E27FC236}">
                <a16:creationId xmlns:a16="http://schemas.microsoft.com/office/drawing/2014/main" id="{E13D848C-89DD-6678-B6C0-55E7A1C54FC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0962" y="1136822"/>
            <a:ext cx="7070369" cy="51967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2D8C44-D8DF-166C-FC2F-42D7F5E74101}"/>
              </a:ext>
            </a:extLst>
          </p:cNvPr>
          <p:cNvSpPr txBox="1"/>
          <p:nvPr/>
        </p:nvSpPr>
        <p:spPr>
          <a:xfrm>
            <a:off x="700216" y="339789"/>
            <a:ext cx="7830065" cy="369332"/>
          </a:xfrm>
          <a:prstGeom prst="rect">
            <a:avLst/>
          </a:prstGeom>
          <a:noFill/>
        </p:spPr>
        <p:txBody>
          <a:bodyPr wrap="square">
            <a:spAutoFit/>
          </a:bodyPr>
          <a:lstStyle/>
          <a:p>
            <a:pPr algn="ctr" rtl="1"/>
            <a:r>
              <a:rPr lang="fa-IR" dirty="0">
                <a:cs typeface="B Nazanin" panose="00000400000000000000" pitchFamily="2" charset="-78"/>
              </a:rPr>
              <a:t>آشنایی با مفهوم میکروکنترلر و بررسی موارد مشابه</a:t>
            </a:r>
          </a:p>
        </p:txBody>
      </p:sp>
    </p:spTree>
    <p:extLst>
      <p:ext uri="{BB962C8B-B14F-4D97-AF65-F5344CB8AC3E}">
        <p14:creationId xmlns:p14="http://schemas.microsoft.com/office/powerpoint/2010/main" val="4101588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B3456B8-6A02-F270-EC87-ADCDCE63D0E0}"/>
              </a:ext>
            </a:extLst>
          </p:cNvPr>
          <p:cNvGraphicFramePr>
            <a:graphicFrameLocks noGrp="1"/>
          </p:cNvGraphicFramePr>
          <p:nvPr>
            <p:extLst>
              <p:ext uri="{D42A27DB-BD31-4B8C-83A1-F6EECF244321}">
                <p14:modId xmlns:p14="http://schemas.microsoft.com/office/powerpoint/2010/main" val="1484509878"/>
              </p:ext>
            </p:extLst>
          </p:nvPr>
        </p:nvGraphicFramePr>
        <p:xfrm>
          <a:off x="700215" y="2010034"/>
          <a:ext cx="7830066" cy="3291780"/>
        </p:xfrm>
        <a:graphic>
          <a:graphicData uri="http://schemas.openxmlformats.org/drawingml/2006/table">
            <a:tbl>
              <a:tblPr firstRow="1" firstCol="1" lastCol="1" bandRow="1" bandCol="1">
                <a:tableStyleId>{69012ECD-51FC-41F1-AA8D-1B2483CD663E}</a:tableStyleId>
              </a:tblPr>
              <a:tblGrid>
                <a:gridCol w="2306595">
                  <a:extLst>
                    <a:ext uri="{9D8B030D-6E8A-4147-A177-3AD203B41FA5}">
                      <a16:colId xmlns:a16="http://schemas.microsoft.com/office/drawing/2014/main" val="1909629228"/>
                    </a:ext>
                  </a:extLst>
                </a:gridCol>
                <a:gridCol w="2018270">
                  <a:extLst>
                    <a:ext uri="{9D8B030D-6E8A-4147-A177-3AD203B41FA5}">
                      <a16:colId xmlns:a16="http://schemas.microsoft.com/office/drawing/2014/main" val="2916476177"/>
                    </a:ext>
                  </a:extLst>
                </a:gridCol>
                <a:gridCol w="3505201">
                  <a:extLst>
                    <a:ext uri="{9D8B030D-6E8A-4147-A177-3AD203B41FA5}">
                      <a16:colId xmlns:a16="http://schemas.microsoft.com/office/drawing/2014/main" val="3379130431"/>
                    </a:ext>
                  </a:extLst>
                </a:gridCol>
              </a:tblGrid>
              <a:tr h="255106">
                <a:tc>
                  <a:txBody>
                    <a:bodyPr/>
                    <a:lstStyle/>
                    <a:p>
                      <a:pPr algn="l" fontAlgn="t"/>
                      <a:endParaRPr lang="en-US" sz="1600" dirty="0">
                        <a:effectLst/>
                      </a:endParaRPr>
                    </a:p>
                  </a:txBody>
                  <a:tcPr marL="82290" marR="82290" marT="41145" marB="41145"/>
                </a:tc>
                <a:tc>
                  <a:txBody>
                    <a:bodyPr/>
                    <a:lstStyle/>
                    <a:p>
                      <a:pPr algn="ctr" fontAlgn="t"/>
                      <a:r>
                        <a:rPr lang="en-US" sz="1600" dirty="0">
                          <a:effectLst/>
                        </a:rPr>
                        <a:t>MCU</a:t>
                      </a:r>
                    </a:p>
                  </a:txBody>
                  <a:tcPr marL="82290" marR="82290" marT="41145" marB="41145"/>
                </a:tc>
                <a:tc>
                  <a:txBody>
                    <a:bodyPr/>
                    <a:lstStyle/>
                    <a:p>
                      <a:pPr algn="ctr" fontAlgn="t"/>
                      <a:r>
                        <a:rPr lang="en-US" sz="1600" dirty="0">
                          <a:effectLst/>
                        </a:rPr>
                        <a:t>MPU</a:t>
                      </a:r>
                    </a:p>
                  </a:txBody>
                  <a:tcPr marL="82290" marR="82290" marT="41145" marB="41145"/>
                </a:tc>
                <a:extLst>
                  <a:ext uri="{0D108BD9-81ED-4DB2-BD59-A6C34878D82A}">
                    <a16:rowId xmlns:a16="http://schemas.microsoft.com/office/drawing/2014/main" val="3735072459"/>
                  </a:ext>
                </a:extLst>
              </a:tr>
              <a:tr h="255106">
                <a:tc>
                  <a:txBody>
                    <a:bodyPr/>
                    <a:lstStyle/>
                    <a:p>
                      <a:pPr algn="l" fontAlgn="t"/>
                      <a:r>
                        <a:rPr lang="en-US" sz="1600" dirty="0">
                          <a:effectLst/>
                        </a:rPr>
                        <a:t>CPU</a:t>
                      </a:r>
                    </a:p>
                  </a:txBody>
                  <a:tcPr marL="82290" marR="82290" marT="41145" marB="41145"/>
                </a:tc>
                <a:tc>
                  <a:txBody>
                    <a:bodyPr/>
                    <a:lstStyle/>
                    <a:p>
                      <a:pPr algn="ctr" fontAlgn="t"/>
                      <a:r>
                        <a:rPr lang="en-US" sz="1600">
                          <a:effectLst/>
                        </a:rPr>
                        <a:t>Less</a:t>
                      </a:r>
                    </a:p>
                  </a:txBody>
                  <a:tcPr marL="82290" marR="82290" marT="41145" marB="41145"/>
                </a:tc>
                <a:tc>
                  <a:txBody>
                    <a:bodyPr/>
                    <a:lstStyle/>
                    <a:p>
                      <a:pPr algn="ctr" fontAlgn="t"/>
                      <a:r>
                        <a:rPr lang="en-US" sz="1600" b="0" dirty="0">
                          <a:effectLst/>
                        </a:rPr>
                        <a:t>More</a:t>
                      </a:r>
                    </a:p>
                  </a:txBody>
                  <a:tcPr marL="82290" marR="82290" marT="41145" marB="41145"/>
                </a:tc>
                <a:extLst>
                  <a:ext uri="{0D108BD9-81ED-4DB2-BD59-A6C34878D82A}">
                    <a16:rowId xmlns:a16="http://schemas.microsoft.com/office/drawing/2014/main" val="3507857851"/>
                  </a:ext>
                </a:extLst>
              </a:tr>
              <a:tr h="255106">
                <a:tc>
                  <a:txBody>
                    <a:bodyPr/>
                    <a:lstStyle/>
                    <a:p>
                      <a:pPr algn="l" fontAlgn="t"/>
                      <a:r>
                        <a:rPr lang="en-US" sz="1600" dirty="0">
                          <a:effectLst/>
                        </a:rPr>
                        <a:t>RAM</a:t>
                      </a:r>
                    </a:p>
                  </a:txBody>
                  <a:tcPr marL="82290" marR="82290" marT="41145" marB="41145"/>
                </a:tc>
                <a:tc>
                  <a:txBody>
                    <a:bodyPr/>
                    <a:lstStyle/>
                    <a:p>
                      <a:pPr algn="ctr" fontAlgn="t"/>
                      <a:r>
                        <a:rPr lang="en-US" sz="1600">
                          <a:effectLst/>
                        </a:rPr>
                        <a:t>Less</a:t>
                      </a:r>
                    </a:p>
                  </a:txBody>
                  <a:tcPr marL="82290" marR="82290" marT="41145" marB="41145"/>
                </a:tc>
                <a:tc>
                  <a:txBody>
                    <a:bodyPr/>
                    <a:lstStyle/>
                    <a:p>
                      <a:pPr algn="ctr" fontAlgn="t"/>
                      <a:r>
                        <a:rPr lang="en-US" sz="1600" b="0" dirty="0">
                          <a:effectLst/>
                        </a:rPr>
                        <a:t>More</a:t>
                      </a:r>
                    </a:p>
                  </a:txBody>
                  <a:tcPr marL="82290" marR="82290" marT="41145" marB="41145"/>
                </a:tc>
                <a:extLst>
                  <a:ext uri="{0D108BD9-81ED-4DB2-BD59-A6C34878D82A}">
                    <a16:rowId xmlns:a16="http://schemas.microsoft.com/office/drawing/2014/main" val="2504796478"/>
                  </a:ext>
                </a:extLst>
              </a:tr>
              <a:tr h="255106">
                <a:tc>
                  <a:txBody>
                    <a:bodyPr/>
                    <a:lstStyle/>
                    <a:p>
                      <a:pPr algn="l" fontAlgn="t"/>
                      <a:r>
                        <a:rPr lang="en-US" sz="1600" dirty="0">
                          <a:effectLst/>
                        </a:rPr>
                        <a:t>Flash</a:t>
                      </a:r>
                    </a:p>
                  </a:txBody>
                  <a:tcPr marL="82290" marR="82290" marT="41145" marB="41145"/>
                </a:tc>
                <a:tc>
                  <a:txBody>
                    <a:bodyPr/>
                    <a:lstStyle/>
                    <a:p>
                      <a:pPr algn="ctr" fontAlgn="t"/>
                      <a:r>
                        <a:rPr lang="en-US" sz="1600" dirty="0">
                          <a:effectLst/>
                        </a:rPr>
                        <a:t>Less</a:t>
                      </a:r>
                    </a:p>
                  </a:txBody>
                  <a:tcPr marL="82290" marR="82290" marT="41145" marB="41145"/>
                </a:tc>
                <a:tc>
                  <a:txBody>
                    <a:bodyPr/>
                    <a:lstStyle/>
                    <a:p>
                      <a:pPr algn="ctr" fontAlgn="t"/>
                      <a:r>
                        <a:rPr lang="en-US" sz="1600" b="0">
                          <a:effectLst/>
                        </a:rPr>
                        <a:t>More</a:t>
                      </a:r>
                    </a:p>
                  </a:txBody>
                  <a:tcPr marL="82290" marR="82290" marT="41145" marB="41145"/>
                </a:tc>
                <a:extLst>
                  <a:ext uri="{0D108BD9-81ED-4DB2-BD59-A6C34878D82A}">
                    <a16:rowId xmlns:a16="http://schemas.microsoft.com/office/drawing/2014/main" val="3948578998"/>
                  </a:ext>
                </a:extLst>
              </a:tr>
              <a:tr h="307203">
                <a:tc>
                  <a:txBody>
                    <a:bodyPr/>
                    <a:lstStyle/>
                    <a:p>
                      <a:pPr algn="l" fontAlgn="t"/>
                      <a:r>
                        <a:rPr lang="en-US" sz="1600" dirty="0">
                          <a:effectLst/>
                        </a:rPr>
                        <a:t>OS</a:t>
                      </a:r>
                    </a:p>
                  </a:txBody>
                  <a:tcPr marL="82290" marR="82290" marT="41145" marB="41145"/>
                </a:tc>
                <a:tc>
                  <a:txBody>
                    <a:bodyPr/>
                    <a:lstStyle/>
                    <a:p>
                      <a:pPr algn="ctr" fontAlgn="t"/>
                      <a:r>
                        <a:rPr lang="en-US" sz="1800" dirty="0">
                          <a:effectLst/>
                        </a:rPr>
                        <a:t>Bare Metal / RTOS</a:t>
                      </a:r>
                    </a:p>
                  </a:txBody>
                  <a:tcPr marL="82290" marR="82290" marT="41145" marB="41145"/>
                </a:tc>
                <a:tc>
                  <a:txBody>
                    <a:bodyPr/>
                    <a:lstStyle/>
                    <a:p>
                      <a:pPr algn="ctr" fontAlgn="t"/>
                      <a:r>
                        <a:rPr lang="en-US" sz="1800" b="0" dirty="0">
                          <a:effectLst/>
                        </a:rPr>
                        <a:t>General Purpose (Windows / Linux)</a:t>
                      </a:r>
                    </a:p>
                  </a:txBody>
                  <a:tcPr marL="82290" marR="82290" marT="41145" marB="41145"/>
                </a:tc>
                <a:extLst>
                  <a:ext uri="{0D108BD9-81ED-4DB2-BD59-A6C34878D82A}">
                    <a16:rowId xmlns:a16="http://schemas.microsoft.com/office/drawing/2014/main" val="2327486379"/>
                  </a:ext>
                </a:extLst>
              </a:tr>
              <a:tr h="255106">
                <a:tc>
                  <a:txBody>
                    <a:bodyPr/>
                    <a:lstStyle/>
                    <a:p>
                      <a:pPr algn="l" fontAlgn="t"/>
                      <a:r>
                        <a:rPr lang="en-US" sz="1600">
                          <a:effectLst/>
                        </a:rPr>
                        <a:t>Development Difficulty</a:t>
                      </a:r>
                    </a:p>
                  </a:txBody>
                  <a:tcPr marL="82290" marR="82290" marT="41145" marB="41145"/>
                </a:tc>
                <a:tc>
                  <a:txBody>
                    <a:bodyPr/>
                    <a:lstStyle/>
                    <a:p>
                      <a:pPr algn="ctr" fontAlgn="t"/>
                      <a:r>
                        <a:rPr lang="en-US" sz="1600" dirty="0">
                          <a:effectLst/>
                        </a:rPr>
                        <a:t>Harder</a:t>
                      </a:r>
                    </a:p>
                  </a:txBody>
                  <a:tcPr marL="82290" marR="82290" marT="41145" marB="41145"/>
                </a:tc>
                <a:tc>
                  <a:txBody>
                    <a:bodyPr/>
                    <a:lstStyle/>
                    <a:p>
                      <a:pPr algn="ctr" fontAlgn="t"/>
                      <a:r>
                        <a:rPr lang="en-US" sz="1600" b="0">
                          <a:effectLst/>
                        </a:rPr>
                        <a:t>Easier</a:t>
                      </a:r>
                    </a:p>
                  </a:txBody>
                  <a:tcPr marL="82290" marR="82290" marT="41145" marB="41145"/>
                </a:tc>
                <a:extLst>
                  <a:ext uri="{0D108BD9-81ED-4DB2-BD59-A6C34878D82A}">
                    <a16:rowId xmlns:a16="http://schemas.microsoft.com/office/drawing/2014/main" val="3312604265"/>
                  </a:ext>
                </a:extLst>
              </a:tr>
              <a:tr h="255106">
                <a:tc>
                  <a:txBody>
                    <a:bodyPr/>
                    <a:lstStyle/>
                    <a:p>
                      <a:pPr algn="l" fontAlgn="t"/>
                      <a:r>
                        <a:rPr lang="en-US" sz="1600" dirty="0">
                          <a:effectLst/>
                        </a:rPr>
                        <a:t>Power Consumption</a:t>
                      </a:r>
                    </a:p>
                  </a:txBody>
                  <a:tcPr marL="82290" marR="82290" marT="41145" marB="41145"/>
                </a:tc>
                <a:tc>
                  <a:txBody>
                    <a:bodyPr/>
                    <a:lstStyle/>
                    <a:p>
                      <a:pPr algn="ctr" fontAlgn="t"/>
                      <a:r>
                        <a:rPr lang="en-US" sz="1600" dirty="0">
                          <a:effectLst/>
                        </a:rPr>
                        <a:t>Lower</a:t>
                      </a:r>
                    </a:p>
                  </a:txBody>
                  <a:tcPr marL="82290" marR="82290" marT="41145" marB="41145"/>
                </a:tc>
                <a:tc>
                  <a:txBody>
                    <a:bodyPr/>
                    <a:lstStyle/>
                    <a:p>
                      <a:pPr algn="ctr" fontAlgn="t"/>
                      <a:r>
                        <a:rPr lang="en-US" sz="1600" b="0">
                          <a:effectLst/>
                        </a:rPr>
                        <a:t>Higher</a:t>
                      </a:r>
                    </a:p>
                  </a:txBody>
                  <a:tcPr marL="82290" marR="82290" marT="41145" marB="41145"/>
                </a:tc>
                <a:extLst>
                  <a:ext uri="{0D108BD9-81ED-4DB2-BD59-A6C34878D82A}">
                    <a16:rowId xmlns:a16="http://schemas.microsoft.com/office/drawing/2014/main" val="144084481"/>
                  </a:ext>
                </a:extLst>
              </a:tr>
              <a:tr h="255106">
                <a:tc>
                  <a:txBody>
                    <a:bodyPr/>
                    <a:lstStyle/>
                    <a:p>
                      <a:pPr algn="l" fontAlgn="t"/>
                      <a:r>
                        <a:rPr lang="en-US" sz="1600">
                          <a:effectLst/>
                        </a:rPr>
                        <a:t>Cost</a:t>
                      </a:r>
                    </a:p>
                  </a:txBody>
                  <a:tcPr marL="82290" marR="82290" marT="41145" marB="41145"/>
                </a:tc>
                <a:tc>
                  <a:txBody>
                    <a:bodyPr/>
                    <a:lstStyle/>
                    <a:p>
                      <a:pPr algn="ctr" fontAlgn="t"/>
                      <a:r>
                        <a:rPr lang="en-US" sz="1600">
                          <a:effectLst/>
                        </a:rPr>
                        <a:t>Lower</a:t>
                      </a:r>
                    </a:p>
                  </a:txBody>
                  <a:tcPr marL="82290" marR="82290" marT="41145" marB="41145"/>
                </a:tc>
                <a:tc>
                  <a:txBody>
                    <a:bodyPr/>
                    <a:lstStyle/>
                    <a:p>
                      <a:pPr algn="ctr" fontAlgn="t"/>
                      <a:r>
                        <a:rPr lang="en-US" sz="1600" b="0">
                          <a:effectLst/>
                        </a:rPr>
                        <a:t>Higher</a:t>
                      </a:r>
                    </a:p>
                  </a:txBody>
                  <a:tcPr marL="82290" marR="82290" marT="41145" marB="41145"/>
                </a:tc>
                <a:extLst>
                  <a:ext uri="{0D108BD9-81ED-4DB2-BD59-A6C34878D82A}">
                    <a16:rowId xmlns:a16="http://schemas.microsoft.com/office/drawing/2014/main" val="4219899446"/>
                  </a:ext>
                </a:extLst>
              </a:tr>
              <a:tr h="255106">
                <a:tc>
                  <a:txBody>
                    <a:bodyPr/>
                    <a:lstStyle/>
                    <a:p>
                      <a:pPr algn="l" fontAlgn="t"/>
                      <a:r>
                        <a:rPr lang="en-US" sz="1600">
                          <a:effectLst/>
                        </a:rPr>
                        <a:t>Deterministic</a:t>
                      </a:r>
                    </a:p>
                  </a:txBody>
                  <a:tcPr marL="82290" marR="82290" marT="41145" marB="41145"/>
                </a:tc>
                <a:tc>
                  <a:txBody>
                    <a:bodyPr/>
                    <a:lstStyle/>
                    <a:p>
                      <a:pPr algn="ctr" fontAlgn="t"/>
                      <a:r>
                        <a:rPr lang="en-US" sz="1600" dirty="0">
                          <a:effectLst/>
                        </a:rPr>
                        <a:t>Yes</a:t>
                      </a:r>
                    </a:p>
                  </a:txBody>
                  <a:tcPr marL="82290" marR="82290" marT="41145" marB="41145"/>
                </a:tc>
                <a:tc>
                  <a:txBody>
                    <a:bodyPr/>
                    <a:lstStyle/>
                    <a:p>
                      <a:pPr algn="ctr" fontAlgn="t"/>
                      <a:r>
                        <a:rPr lang="en-US" sz="1600" b="0" dirty="0">
                          <a:effectLst/>
                        </a:rPr>
                        <a:t>No - with exceptions</a:t>
                      </a:r>
                    </a:p>
                  </a:txBody>
                  <a:tcPr marL="82290" marR="82290" marT="41145" marB="41145"/>
                </a:tc>
                <a:extLst>
                  <a:ext uri="{0D108BD9-81ED-4DB2-BD59-A6C34878D82A}">
                    <a16:rowId xmlns:a16="http://schemas.microsoft.com/office/drawing/2014/main" val="3199472727"/>
                  </a:ext>
                </a:extLst>
              </a:tr>
              <a:tr h="255106">
                <a:tc>
                  <a:txBody>
                    <a:bodyPr/>
                    <a:lstStyle/>
                    <a:p>
                      <a:pPr algn="l" fontAlgn="t"/>
                      <a:r>
                        <a:rPr lang="en-US" sz="1600">
                          <a:effectLst/>
                        </a:rPr>
                        <a:t>Device Size</a:t>
                      </a:r>
                    </a:p>
                  </a:txBody>
                  <a:tcPr marL="82290" marR="82290" marT="41145" marB="41145"/>
                </a:tc>
                <a:tc>
                  <a:txBody>
                    <a:bodyPr/>
                    <a:lstStyle/>
                    <a:p>
                      <a:pPr algn="ctr" fontAlgn="t"/>
                      <a:r>
                        <a:rPr lang="en-US" sz="1600" dirty="0">
                          <a:effectLst/>
                        </a:rPr>
                        <a:t>Smaller</a:t>
                      </a:r>
                    </a:p>
                  </a:txBody>
                  <a:tcPr marL="82290" marR="82290" marT="41145" marB="41145"/>
                </a:tc>
                <a:tc>
                  <a:txBody>
                    <a:bodyPr/>
                    <a:lstStyle/>
                    <a:p>
                      <a:pPr algn="ctr" fontAlgn="t"/>
                      <a:r>
                        <a:rPr lang="en-US" sz="1600" b="0" dirty="0">
                          <a:effectLst/>
                        </a:rPr>
                        <a:t>Larger</a:t>
                      </a:r>
                    </a:p>
                  </a:txBody>
                  <a:tcPr marL="82290" marR="82290" marT="41145" marB="41145"/>
                </a:tc>
                <a:extLst>
                  <a:ext uri="{0D108BD9-81ED-4DB2-BD59-A6C34878D82A}">
                    <a16:rowId xmlns:a16="http://schemas.microsoft.com/office/drawing/2014/main" val="3394527314"/>
                  </a:ext>
                </a:extLst>
              </a:tr>
            </a:tbl>
          </a:graphicData>
        </a:graphic>
      </p:graphicFrame>
      <p:sp>
        <p:nvSpPr>
          <p:cNvPr id="5" name="TextBox 4">
            <a:extLst>
              <a:ext uri="{FF2B5EF4-FFF2-40B4-BE49-F238E27FC236}">
                <a16:creationId xmlns:a16="http://schemas.microsoft.com/office/drawing/2014/main" id="{3D1972B7-7F13-6695-1E32-AF322C7A2F61}"/>
              </a:ext>
            </a:extLst>
          </p:cNvPr>
          <p:cNvSpPr txBox="1"/>
          <p:nvPr/>
        </p:nvSpPr>
        <p:spPr>
          <a:xfrm>
            <a:off x="700216" y="339789"/>
            <a:ext cx="7830065" cy="369332"/>
          </a:xfrm>
          <a:prstGeom prst="rect">
            <a:avLst/>
          </a:prstGeom>
          <a:noFill/>
        </p:spPr>
        <p:txBody>
          <a:bodyPr wrap="square">
            <a:spAutoFit/>
          </a:bodyPr>
          <a:lstStyle/>
          <a:p>
            <a:pPr algn="ctr" rtl="1"/>
            <a:r>
              <a:rPr lang="fa-IR" dirty="0">
                <a:cs typeface="B Nazanin" panose="00000400000000000000" pitchFamily="2" charset="-78"/>
              </a:rPr>
              <a:t>آشنایی با مفهوم میکروکنترلر و بررسی موارد مشابه</a:t>
            </a:r>
          </a:p>
        </p:txBody>
      </p:sp>
    </p:spTree>
    <p:extLst>
      <p:ext uri="{BB962C8B-B14F-4D97-AF65-F5344CB8AC3E}">
        <p14:creationId xmlns:p14="http://schemas.microsoft.com/office/powerpoint/2010/main" val="3310989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E17847-2D33-C1C3-A9AB-BB897F071B7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D95CA831-FEC5-BDAC-4EB0-E46C226CFBB6}"/>
              </a:ext>
            </a:extLst>
          </p:cNvPr>
          <p:cNvSpPr txBox="1"/>
          <p:nvPr/>
        </p:nvSpPr>
        <p:spPr>
          <a:xfrm>
            <a:off x="700216" y="339789"/>
            <a:ext cx="7830065" cy="369332"/>
          </a:xfrm>
          <a:prstGeom prst="rect">
            <a:avLst/>
          </a:prstGeom>
          <a:noFill/>
        </p:spPr>
        <p:txBody>
          <a:bodyPr wrap="square">
            <a:spAutoFit/>
          </a:bodyPr>
          <a:lstStyle/>
          <a:p>
            <a:pPr algn="ctr" rtl="1"/>
            <a:r>
              <a:rPr lang="fa-IR" dirty="0">
                <a:cs typeface="B Nazanin" panose="00000400000000000000" pitchFamily="2" charset="-78"/>
              </a:rPr>
              <a:t>آشنایی با مفهوم میکروکنترلر و بررسی موارد مشابه</a:t>
            </a:r>
          </a:p>
        </p:txBody>
      </p:sp>
      <p:pic>
        <p:nvPicPr>
          <p:cNvPr id="25602" name="Picture 2" descr="Embedded Linux: What It Is, When and How to Use It | Lemberg Solutions">
            <a:extLst>
              <a:ext uri="{FF2B5EF4-FFF2-40B4-BE49-F238E27FC236}">
                <a16:creationId xmlns:a16="http://schemas.microsoft.com/office/drawing/2014/main" id="{E2825EED-74AB-A1D3-811A-6599A4F17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0562" y="1098103"/>
            <a:ext cx="4922307" cy="2584211"/>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Embedded Linux Resources for Your Next IoT Project – Pantacor">
            <a:extLst>
              <a:ext uri="{FF2B5EF4-FFF2-40B4-BE49-F238E27FC236}">
                <a16:creationId xmlns:a16="http://schemas.microsoft.com/office/drawing/2014/main" id="{5DCBC9B2-7904-0C85-1193-DD67AB7460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762" y="3591182"/>
            <a:ext cx="5807676" cy="3266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38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F8B8B-DFE0-5DB9-069C-CCFCA77633C1}"/>
            </a:ext>
          </a:extLst>
        </p:cNvPr>
        <p:cNvGrpSpPr/>
        <p:nvPr/>
      </p:nvGrpSpPr>
      <p:grpSpPr>
        <a:xfrm>
          <a:off x="0" y="0"/>
          <a:ext cx="0" cy="0"/>
          <a:chOff x="0" y="0"/>
          <a:chExt cx="0" cy="0"/>
        </a:xfrm>
      </p:grpSpPr>
      <p:pic>
        <p:nvPicPr>
          <p:cNvPr id="4098" name="Picture 2" descr="diagram">
            <a:extLst>
              <a:ext uri="{FF2B5EF4-FFF2-40B4-BE49-F238E27FC236}">
                <a16:creationId xmlns:a16="http://schemas.microsoft.com/office/drawing/2014/main" id="{88FBC4E2-89C3-E43B-7DE3-6BA93FCCA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5725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B3A8544-2DA6-E40B-D095-1389E121EB14}"/>
              </a:ext>
            </a:extLst>
          </p:cNvPr>
          <p:cNvSpPr txBox="1"/>
          <p:nvPr/>
        </p:nvSpPr>
        <p:spPr>
          <a:xfrm>
            <a:off x="659028" y="339789"/>
            <a:ext cx="7871254" cy="369332"/>
          </a:xfrm>
          <a:prstGeom prst="rect">
            <a:avLst/>
          </a:prstGeom>
          <a:noFill/>
        </p:spPr>
        <p:txBody>
          <a:bodyPr wrap="square">
            <a:spAutoFit/>
          </a:bodyPr>
          <a:lstStyle/>
          <a:p>
            <a:pPr algn="ctr" rtl="1"/>
            <a:r>
              <a:rPr lang="fa-IR" b="1" dirty="0">
                <a:cs typeface="B Nazanin" panose="00000400000000000000" pitchFamily="2" charset="-78"/>
              </a:rPr>
              <a:t>میکرو کنترلر چیست</a:t>
            </a:r>
          </a:p>
        </p:txBody>
      </p:sp>
    </p:spTree>
    <p:extLst>
      <p:ext uri="{BB962C8B-B14F-4D97-AF65-F5344CB8AC3E}">
        <p14:creationId xmlns:p14="http://schemas.microsoft.com/office/powerpoint/2010/main" val="321814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75689-6135-ED75-E30B-BD2D962C15BE}"/>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0856A03F-C895-957E-82C1-92B2AB94A540}"/>
              </a:ext>
            </a:extLst>
          </p:cNvPr>
          <p:cNvSpPr txBox="1"/>
          <p:nvPr/>
        </p:nvSpPr>
        <p:spPr>
          <a:xfrm>
            <a:off x="757881" y="339789"/>
            <a:ext cx="7772400" cy="369332"/>
          </a:xfrm>
          <a:prstGeom prst="rect">
            <a:avLst/>
          </a:prstGeom>
          <a:noFill/>
        </p:spPr>
        <p:txBody>
          <a:bodyPr wrap="square">
            <a:spAutoFit/>
          </a:bodyPr>
          <a:lstStyle/>
          <a:p>
            <a:pPr algn="ctr" rtl="1"/>
            <a:r>
              <a:rPr lang="fa-IR" dirty="0">
                <a:cs typeface="B Nazanin" panose="00000400000000000000" pitchFamily="2" charset="-78"/>
              </a:rPr>
              <a:t>آشنایی با هسته ی </a:t>
            </a:r>
            <a:r>
              <a:rPr lang="en-US" dirty="0">
                <a:cs typeface="B Nazanin" panose="00000400000000000000" pitchFamily="2" charset="-78"/>
              </a:rPr>
              <a:t> ARM </a:t>
            </a:r>
            <a:r>
              <a:rPr lang="fa-IR" dirty="0">
                <a:cs typeface="B Nazanin" panose="00000400000000000000" pitchFamily="2" charset="-78"/>
              </a:rPr>
              <a:t>و بررسی موارد مشابه</a:t>
            </a:r>
          </a:p>
        </p:txBody>
      </p:sp>
      <p:pic>
        <p:nvPicPr>
          <p:cNvPr id="26626" name="Picture 2" descr="انواع مختلف میکروکنترلرها">
            <a:extLst>
              <a:ext uri="{FF2B5EF4-FFF2-40B4-BE49-F238E27FC236}">
                <a16:creationId xmlns:a16="http://schemas.microsoft.com/office/drawing/2014/main" id="{ED7F6B70-9CED-3AC1-F2C1-32CC7BBB3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535" y="1801642"/>
            <a:ext cx="7101201" cy="3602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332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نقطه شروع کسب و کار | صفر تا هزار کسب و کار">
            <a:extLst>
              <a:ext uri="{FF2B5EF4-FFF2-40B4-BE49-F238E27FC236}">
                <a16:creationId xmlns:a16="http://schemas.microsoft.com/office/drawing/2014/main" id="{822175F9-AEB5-E284-FE8E-AF08E4F7E4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667" y="1313935"/>
            <a:ext cx="2611395" cy="2611395"/>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صفر تا صد مفاهیم پایه الکترونیک">
            <a:extLst>
              <a:ext uri="{FF2B5EF4-FFF2-40B4-BE49-F238E27FC236}">
                <a16:creationId xmlns:a16="http://schemas.microsoft.com/office/drawing/2014/main" id="{CCE6BDFD-01DA-0E8E-896C-65EB155EC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668" y="3925330"/>
            <a:ext cx="2415745" cy="2415745"/>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ZERO TO HERO - Christ Paradise Church">
            <a:extLst>
              <a:ext uri="{FF2B5EF4-FFF2-40B4-BE49-F238E27FC236}">
                <a16:creationId xmlns:a16="http://schemas.microsoft.com/office/drawing/2014/main" id="{C1A146D3-5E33-7832-EC1A-AF221C5940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0667" y="4512275"/>
            <a:ext cx="24955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32778" name="Picture 10" descr="zero-to-mastery · GitHub Topics · GitHub">
            <a:extLst>
              <a:ext uri="{FF2B5EF4-FFF2-40B4-BE49-F238E27FC236}">
                <a16:creationId xmlns:a16="http://schemas.microsoft.com/office/drawing/2014/main" id="{B6E03E85-B7EC-FB37-A112-37CADA7C42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58032" y="1252153"/>
            <a:ext cx="2415745" cy="2415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0438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6C22F-C772-F4E7-C54E-E67ABB3890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04B24F9-5A6D-7189-793F-0AE08F5529A6}"/>
              </a:ext>
            </a:extLst>
          </p:cNvPr>
          <p:cNvSpPr txBox="1"/>
          <p:nvPr/>
        </p:nvSpPr>
        <p:spPr>
          <a:xfrm>
            <a:off x="922638" y="339789"/>
            <a:ext cx="7607643" cy="369332"/>
          </a:xfrm>
          <a:prstGeom prst="rect">
            <a:avLst/>
          </a:prstGeom>
          <a:noFill/>
        </p:spPr>
        <p:txBody>
          <a:bodyPr wrap="square">
            <a:spAutoFit/>
          </a:bodyPr>
          <a:lstStyle/>
          <a:p>
            <a:pPr algn="ctr" rtl="1"/>
            <a:r>
              <a:rPr lang="fa-IR" dirty="0">
                <a:cs typeface="B Nazanin" panose="00000400000000000000" pitchFamily="2" charset="-78"/>
              </a:rPr>
              <a:t>آشنایی با هسته ی </a:t>
            </a:r>
            <a:r>
              <a:rPr lang="en-US" dirty="0">
                <a:cs typeface="B Nazanin" panose="00000400000000000000" pitchFamily="2" charset="-78"/>
              </a:rPr>
              <a:t> ARM </a:t>
            </a:r>
            <a:r>
              <a:rPr lang="fa-IR" dirty="0">
                <a:cs typeface="B Nazanin" panose="00000400000000000000" pitchFamily="2" charset="-78"/>
              </a:rPr>
              <a:t>و بررسی موارد مشابه</a:t>
            </a:r>
          </a:p>
        </p:txBody>
      </p:sp>
      <p:sp>
        <p:nvSpPr>
          <p:cNvPr id="6" name="TextBox 5">
            <a:extLst>
              <a:ext uri="{FF2B5EF4-FFF2-40B4-BE49-F238E27FC236}">
                <a16:creationId xmlns:a16="http://schemas.microsoft.com/office/drawing/2014/main" id="{455427F2-BEEA-0379-6681-B0DFE5D7C103}"/>
              </a:ext>
            </a:extLst>
          </p:cNvPr>
          <p:cNvSpPr txBox="1"/>
          <p:nvPr/>
        </p:nvSpPr>
        <p:spPr>
          <a:xfrm>
            <a:off x="782595" y="922637"/>
            <a:ext cx="8163697" cy="5119350"/>
          </a:xfrm>
          <a:prstGeom prst="rect">
            <a:avLst/>
          </a:prstGeom>
          <a:noFill/>
        </p:spPr>
        <p:txBody>
          <a:bodyPr wrap="square">
            <a:spAutoFit/>
          </a:bodyPr>
          <a:lstStyle/>
          <a:p>
            <a:pPr algn="l">
              <a:spcBef>
                <a:spcPts val="750"/>
              </a:spcBef>
              <a:spcAft>
                <a:spcPts val="600"/>
              </a:spcAft>
              <a:buFont typeface="Arial" panose="020B0604020202020204" pitchFamily="34" charset="0"/>
              <a:buChar char="•"/>
            </a:pPr>
            <a:r>
              <a:rPr lang="en-US" sz="1400" b="1" i="0" dirty="0">
                <a:effectLst/>
                <a:latin typeface="+mj-lt"/>
                <a:cs typeface="B Nazanin" panose="00000400000000000000" pitchFamily="2" charset="-78"/>
              </a:rPr>
              <a:t>AVR:</a:t>
            </a:r>
            <a:endParaRPr lang="en-US" sz="1400" b="0" i="0" dirty="0">
              <a:effectLst/>
              <a:latin typeface="+mj-lt"/>
              <a:cs typeface="B Nazanin" panose="00000400000000000000" pitchFamily="2" charset="-78"/>
            </a:endParaRPr>
          </a:p>
          <a:p>
            <a:pPr algn="r" rtl="1" fontAlgn="ctr">
              <a:spcBef>
                <a:spcPts val="750"/>
              </a:spcBef>
              <a:spcAft>
                <a:spcPts val="600"/>
              </a:spcAft>
              <a:buFont typeface="Arial" panose="020B0604020202020204" pitchFamily="34" charset="0"/>
              <a:buChar char="•"/>
            </a:pPr>
            <a:r>
              <a:rPr lang="fa-IR" sz="1400" b="0" i="0" dirty="0">
                <a:effectLst/>
                <a:latin typeface="+mj-lt"/>
                <a:cs typeface="B Nazanin" panose="00000400000000000000" pitchFamily="2" charset="-78"/>
              </a:rPr>
              <a:t>میکروکنترلرهای </a:t>
            </a:r>
            <a:r>
              <a:rPr lang="en-US" sz="1400" b="0" i="0" dirty="0">
                <a:effectLst/>
                <a:latin typeface="+mj-lt"/>
                <a:cs typeface="B Nazanin" panose="00000400000000000000" pitchFamily="2" charset="-78"/>
              </a:rPr>
              <a:t>AVR (</a:t>
            </a:r>
            <a:r>
              <a:rPr lang="en-US" sz="1400" b="0" i="0" dirty="0" err="1">
                <a:effectLst/>
                <a:latin typeface="+mj-lt"/>
                <a:cs typeface="B Nazanin" panose="00000400000000000000" pitchFamily="2" charset="-78"/>
              </a:rPr>
              <a:t>ATmega</a:t>
            </a:r>
            <a:r>
              <a:rPr lang="en-US" sz="1400" b="0" i="0" dirty="0">
                <a:effectLst/>
                <a:latin typeface="+mj-lt"/>
                <a:cs typeface="B Nazanin" panose="00000400000000000000" pitchFamily="2" charset="-78"/>
              </a:rPr>
              <a:t>, </a:t>
            </a:r>
            <a:r>
              <a:rPr lang="en-US" sz="1400" b="0" i="0" dirty="0" err="1">
                <a:effectLst/>
                <a:latin typeface="+mj-lt"/>
                <a:cs typeface="B Nazanin" panose="00000400000000000000" pitchFamily="2" charset="-78"/>
              </a:rPr>
              <a:t>ATtiny</a:t>
            </a:r>
            <a:r>
              <a:rPr lang="en-US" sz="1400" b="0" i="0" dirty="0">
                <a:effectLst/>
                <a:latin typeface="+mj-lt"/>
                <a:cs typeface="B Nazanin" panose="00000400000000000000" pitchFamily="2" charset="-78"/>
              </a:rPr>
              <a:t>) </a:t>
            </a:r>
            <a:r>
              <a:rPr lang="fa-IR" sz="1400" b="0" i="0" dirty="0">
                <a:effectLst/>
                <a:latin typeface="+mj-lt"/>
                <a:cs typeface="B Nazanin" panose="00000400000000000000" pitchFamily="2" charset="-78"/>
              </a:rPr>
              <a:t> ساخت شرکت </a:t>
            </a:r>
            <a:r>
              <a:rPr lang="en-US" sz="1400" b="0" i="0" dirty="0">
                <a:effectLst/>
                <a:latin typeface="+mj-lt"/>
                <a:cs typeface="B Nazanin" panose="00000400000000000000" pitchFamily="2" charset="-78"/>
              </a:rPr>
              <a:t>Microchip، </a:t>
            </a:r>
            <a:r>
              <a:rPr lang="fa-IR" sz="1400" b="0" i="0" dirty="0">
                <a:effectLst/>
                <a:latin typeface="+mj-lt"/>
                <a:cs typeface="B Nazanin" panose="00000400000000000000" pitchFamily="2" charset="-78"/>
              </a:rPr>
              <a:t>به دلیل قیمت مناسب، سادگی در استفاده و مصرف کم انرژی، در پروژه‌های کوچک و متوسط کاربرد دارند. </a:t>
            </a:r>
          </a:p>
          <a:p>
            <a:pPr algn="l">
              <a:spcBef>
                <a:spcPts val="750"/>
              </a:spcBef>
              <a:spcAft>
                <a:spcPts val="600"/>
              </a:spcAft>
              <a:buFont typeface="Arial" panose="020B0604020202020204" pitchFamily="34" charset="0"/>
              <a:buChar char="•"/>
            </a:pPr>
            <a:r>
              <a:rPr lang="en-US" sz="1400" b="1" i="0" dirty="0">
                <a:effectLst/>
                <a:latin typeface="+mj-lt"/>
                <a:cs typeface="B Nazanin" panose="00000400000000000000" pitchFamily="2" charset="-78"/>
              </a:rPr>
              <a:t>MIPS:</a:t>
            </a:r>
            <a:endParaRPr lang="en-US" sz="1400" b="0" i="0" dirty="0">
              <a:effectLst/>
              <a:latin typeface="+mj-lt"/>
              <a:cs typeface="B Nazanin" panose="00000400000000000000" pitchFamily="2" charset="-78"/>
            </a:endParaRPr>
          </a:p>
          <a:p>
            <a:pPr algn="r" rtl="1" fontAlgn="ctr">
              <a:spcBef>
                <a:spcPts val="750"/>
              </a:spcBef>
              <a:spcAft>
                <a:spcPts val="600"/>
              </a:spcAft>
              <a:buFont typeface="Arial" panose="020B0604020202020204" pitchFamily="34" charset="0"/>
              <a:buChar char="•"/>
            </a:pPr>
            <a:r>
              <a:rPr lang="en-US" sz="1400" b="0" i="0" dirty="0">
                <a:effectLst/>
                <a:latin typeface="+mj-lt"/>
                <a:cs typeface="B Nazanin" panose="00000400000000000000" pitchFamily="2" charset="-78"/>
              </a:rPr>
              <a:t>MIPS </a:t>
            </a:r>
            <a:r>
              <a:rPr lang="fa-IR" sz="1400" b="0" i="0" dirty="0">
                <a:effectLst/>
                <a:latin typeface="+mj-lt"/>
                <a:cs typeface="B Nazanin" panose="00000400000000000000" pitchFamily="2" charset="-78"/>
              </a:rPr>
              <a:t> نیز یک معماری </a:t>
            </a:r>
            <a:r>
              <a:rPr lang="en-US" sz="1400" b="0" i="0" dirty="0">
                <a:effectLst/>
                <a:latin typeface="+mj-lt"/>
                <a:cs typeface="B Nazanin" panose="00000400000000000000" pitchFamily="2" charset="-78"/>
              </a:rPr>
              <a:t>RISC </a:t>
            </a:r>
            <a:r>
              <a:rPr lang="fa-IR" sz="1400" b="0" i="0" dirty="0">
                <a:effectLst/>
                <a:latin typeface="+mj-lt"/>
                <a:cs typeface="B Nazanin" panose="00000400000000000000" pitchFamily="2" charset="-78"/>
              </a:rPr>
              <a:t> مانند </a:t>
            </a:r>
            <a:r>
              <a:rPr lang="en-US" sz="1400" b="0" i="0" dirty="0">
                <a:effectLst/>
                <a:latin typeface="+mj-lt"/>
                <a:cs typeface="B Nazanin" panose="00000400000000000000" pitchFamily="2" charset="-78"/>
              </a:rPr>
              <a:t>ARM </a:t>
            </a:r>
            <a:r>
              <a:rPr lang="fa-IR" sz="1400" b="0" i="0" dirty="0">
                <a:effectLst/>
                <a:latin typeface="+mj-lt"/>
                <a:cs typeface="B Nazanin" panose="00000400000000000000" pitchFamily="2" charset="-78"/>
              </a:rPr>
              <a:t> است، اما بیشتر در دستگاه‌های شبکه‌ای، روترها و سیستم‌های صوتی/تصویری استفاده می‌شود. </a:t>
            </a:r>
          </a:p>
          <a:p>
            <a:pPr algn="l">
              <a:spcBef>
                <a:spcPts val="750"/>
              </a:spcBef>
              <a:spcAft>
                <a:spcPts val="600"/>
              </a:spcAft>
              <a:buFont typeface="Arial" panose="020B0604020202020204" pitchFamily="34" charset="0"/>
              <a:buChar char="•"/>
            </a:pPr>
            <a:r>
              <a:rPr lang="en-US" sz="1400" b="1" i="0" dirty="0">
                <a:effectLst/>
                <a:latin typeface="+mj-lt"/>
                <a:cs typeface="B Nazanin" panose="00000400000000000000" pitchFamily="2" charset="-78"/>
              </a:rPr>
              <a:t>PIC:</a:t>
            </a:r>
            <a:endParaRPr lang="en-US" sz="1400" b="0" i="0" dirty="0">
              <a:effectLst/>
              <a:latin typeface="+mj-lt"/>
              <a:cs typeface="B Nazanin" panose="00000400000000000000" pitchFamily="2" charset="-78"/>
            </a:endParaRPr>
          </a:p>
          <a:p>
            <a:pPr algn="r" rtl="1" fontAlgn="ctr">
              <a:spcBef>
                <a:spcPts val="750"/>
              </a:spcBef>
              <a:spcAft>
                <a:spcPts val="600"/>
              </a:spcAft>
              <a:buFont typeface="Arial" panose="020B0604020202020204" pitchFamily="34" charset="0"/>
              <a:buChar char="•"/>
            </a:pPr>
            <a:r>
              <a:rPr lang="fa-IR" sz="1400" b="0" i="0" dirty="0">
                <a:effectLst/>
                <a:latin typeface="+mj-lt"/>
                <a:cs typeface="B Nazanin" panose="00000400000000000000" pitchFamily="2" charset="-78"/>
              </a:rPr>
              <a:t>میکروکنترلرهای </a:t>
            </a:r>
            <a:r>
              <a:rPr lang="en-US" sz="1400" b="0" i="0" dirty="0">
                <a:effectLst/>
                <a:latin typeface="+mj-lt"/>
                <a:cs typeface="B Nazanin" panose="00000400000000000000" pitchFamily="2" charset="-78"/>
              </a:rPr>
              <a:t>PIC، </a:t>
            </a:r>
            <a:r>
              <a:rPr lang="fa-IR" sz="1400" b="0" i="0" dirty="0">
                <a:effectLst/>
                <a:latin typeface="+mj-lt"/>
                <a:cs typeface="B Nazanin" panose="00000400000000000000" pitchFamily="2" charset="-78"/>
              </a:rPr>
              <a:t>ساخت شرکت </a:t>
            </a:r>
            <a:r>
              <a:rPr lang="en-US" sz="1400" b="0" i="0" dirty="0">
                <a:effectLst/>
                <a:latin typeface="+mj-lt"/>
                <a:cs typeface="B Nazanin" panose="00000400000000000000" pitchFamily="2" charset="-78"/>
              </a:rPr>
              <a:t>Microchip، </a:t>
            </a:r>
            <a:r>
              <a:rPr lang="fa-IR" sz="1400" b="0" i="0" dirty="0">
                <a:effectLst/>
                <a:latin typeface="+mj-lt"/>
                <a:cs typeface="B Nazanin" panose="00000400000000000000" pitchFamily="2" charset="-78"/>
              </a:rPr>
              <a:t>به دلیل تنوع زیاد، قیمت مناسب و سهولت استفاده، در پروژه‌های مختلف از جمله اتوماسیون خانگی و صنعتی کاربرد دارند. </a:t>
            </a:r>
          </a:p>
          <a:p>
            <a:pPr algn="l">
              <a:spcBef>
                <a:spcPts val="750"/>
              </a:spcBef>
              <a:spcAft>
                <a:spcPts val="600"/>
              </a:spcAft>
              <a:buFont typeface="Arial" panose="020B0604020202020204" pitchFamily="34" charset="0"/>
              <a:buChar char="•"/>
            </a:pPr>
            <a:r>
              <a:rPr lang="fa-IR" sz="1400" b="1" i="0" dirty="0">
                <a:effectLst/>
                <a:latin typeface="+mj-lt"/>
                <a:cs typeface="B Nazanin" panose="00000400000000000000" pitchFamily="2" charset="-78"/>
              </a:rPr>
              <a:t>8051:</a:t>
            </a:r>
            <a:endParaRPr lang="fa-IR" sz="1400" b="0" i="0" dirty="0">
              <a:effectLst/>
              <a:latin typeface="+mj-lt"/>
              <a:cs typeface="B Nazanin" panose="00000400000000000000" pitchFamily="2" charset="-78"/>
            </a:endParaRPr>
          </a:p>
          <a:p>
            <a:pPr algn="r" rtl="1" fontAlgn="ctr">
              <a:spcBef>
                <a:spcPts val="750"/>
              </a:spcBef>
              <a:spcAft>
                <a:spcPts val="600"/>
              </a:spcAft>
              <a:buFont typeface="Arial" panose="020B0604020202020204" pitchFamily="34" charset="0"/>
              <a:buChar char="•"/>
            </a:pPr>
            <a:r>
              <a:rPr lang="fa-IR" sz="1400" b="0" i="0" dirty="0">
                <a:effectLst/>
                <a:latin typeface="+mj-lt"/>
                <a:cs typeface="B Nazanin" panose="00000400000000000000" pitchFamily="2" charset="-78"/>
              </a:rPr>
              <a:t>میکروکنترلرهای 8051 یک خانواده قدیمی هستند که هنوز هم در برخی از کاربردها استفاده می‌شوند، اما در مقایسه با </a:t>
            </a:r>
            <a:r>
              <a:rPr lang="en-US" sz="1400" b="0" i="0" dirty="0">
                <a:effectLst/>
                <a:latin typeface="+mj-lt"/>
                <a:cs typeface="B Nazanin" panose="00000400000000000000" pitchFamily="2" charset="-78"/>
              </a:rPr>
              <a:t>ARM </a:t>
            </a:r>
            <a:r>
              <a:rPr lang="fa-IR" sz="1400" b="0" i="0" dirty="0">
                <a:effectLst/>
                <a:latin typeface="+mj-lt"/>
                <a:cs typeface="B Nazanin" panose="00000400000000000000" pitchFamily="2" charset="-78"/>
              </a:rPr>
              <a:t> و </a:t>
            </a:r>
            <a:r>
              <a:rPr lang="en-US" sz="1400" b="0" i="0" dirty="0">
                <a:effectLst/>
                <a:latin typeface="+mj-lt"/>
                <a:cs typeface="B Nazanin" panose="00000400000000000000" pitchFamily="2" charset="-78"/>
              </a:rPr>
              <a:t>AVR</a:t>
            </a:r>
            <a:r>
              <a:rPr lang="fa-IR" sz="1400" b="0" i="0" dirty="0">
                <a:effectLst/>
                <a:latin typeface="+mj-lt"/>
                <a:cs typeface="B Nazanin" panose="00000400000000000000" pitchFamily="2" charset="-78"/>
              </a:rPr>
              <a:t> </a:t>
            </a:r>
            <a:r>
              <a:rPr lang="en-US" sz="1400" b="0" i="0" dirty="0">
                <a:effectLst/>
                <a:latin typeface="+mj-lt"/>
                <a:cs typeface="B Nazanin" panose="00000400000000000000" pitchFamily="2" charset="-78"/>
              </a:rPr>
              <a:t> </a:t>
            </a:r>
            <a:r>
              <a:rPr lang="fa-IR" sz="1400" b="0" i="0" dirty="0">
                <a:effectLst/>
                <a:latin typeface="+mj-lt"/>
                <a:cs typeface="B Nazanin" panose="00000400000000000000" pitchFamily="2" charset="-78"/>
              </a:rPr>
              <a:t>قدرت کمتری دارند. </a:t>
            </a:r>
            <a:endParaRPr lang="en-US" sz="1400" b="0" i="0" dirty="0">
              <a:effectLst/>
              <a:latin typeface="+mj-lt"/>
              <a:cs typeface="B Nazanin" panose="00000400000000000000" pitchFamily="2" charset="-78"/>
            </a:endParaRPr>
          </a:p>
          <a:p>
            <a:pPr algn="l" fontAlgn="ctr">
              <a:spcBef>
                <a:spcPts val="750"/>
              </a:spcBef>
              <a:spcAft>
                <a:spcPts val="600"/>
              </a:spcAft>
              <a:buFont typeface="Arial" panose="020B0604020202020204" pitchFamily="34" charset="0"/>
              <a:buChar char="•"/>
            </a:pPr>
            <a:r>
              <a:rPr lang="en-US" sz="1400" dirty="0">
                <a:latin typeface="+mj-lt"/>
                <a:cs typeface="B Nazanin" panose="00000400000000000000" pitchFamily="2" charset="-78"/>
              </a:rPr>
              <a:t>RISC-V </a:t>
            </a:r>
          </a:p>
          <a:p>
            <a:pPr algn="r" rtl="1" fontAlgn="ctr">
              <a:spcBef>
                <a:spcPts val="750"/>
              </a:spcBef>
              <a:spcAft>
                <a:spcPts val="600"/>
              </a:spcAft>
            </a:pPr>
            <a:r>
              <a:rPr lang="fa-IR" sz="1400" dirty="0">
                <a:latin typeface="+mj-lt"/>
                <a:cs typeface="B Nazanin" panose="00000400000000000000" pitchFamily="2" charset="-78"/>
              </a:rPr>
              <a:t>یک معماری مجموعه دستورالعمل (</a:t>
            </a:r>
            <a:r>
              <a:rPr lang="en-US" sz="1400" dirty="0">
                <a:latin typeface="+mj-lt"/>
                <a:cs typeface="B Nazanin" panose="00000400000000000000" pitchFamily="2" charset="-78"/>
              </a:rPr>
              <a:t>ISA</a:t>
            </a:r>
            <a:r>
              <a:rPr lang="fa-IR" sz="1400" dirty="0">
                <a:latin typeface="+mj-lt"/>
                <a:cs typeface="B Nazanin" panose="00000400000000000000" pitchFamily="2" charset="-78"/>
              </a:rPr>
              <a:t>) متن‌باز و مدرن است که بر اساس اصول </a:t>
            </a:r>
            <a:r>
              <a:rPr lang="en-US" sz="1400" dirty="0">
                <a:latin typeface="+mj-lt"/>
                <a:cs typeface="B Nazanin" panose="00000400000000000000" pitchFamily="2" charset="-78"/>
              </a:rPr>
              <a:t>RISC (Reduced Instruction Set Computing) </a:t>
            </a:r>
            <a:r>
              <a:rPr lang="fa-IR" sz="1400" dirty="0">
                <a:latin typeface="+mj-lt"/>
                <a:cs typeface="B Nazanin" panose="00000400000000000000" pitchFamily="2" charset="-78"/>
              </a:rPr>
              <a:t>توسعه یافته است</a:t>
            </a:r>
            <a:endParaRPr lang="en-US" sz="1400" dirty="0">
              <a:latin typeface="+mj-lt"/>
              <a:cs typeface="B Nazanin" panose="00000400000000000000" pitchFamily="2" charset="-78"/>
            </a:endParaRPr>
          </a:p>
          <a:p>
            <a:pPr algn="r" rtl="1" fontAlgn="ctr">
              <a:spcBef>
                <a:spcPts val="750"/>
              </a:spcBef>
              <a:spcAft>
                <a:spcPts val="600"/>
              </a:spcAft>
            </a:pPr>
            <a:endParaRPr lang="fa-IR" sz="1400" b="0" i="0" dirty="0">
              <a:effectLst/>
              <a:latin typeface="+mj-lt"/>
              <a:cs typeface="B Nazanin" panose="00000400000000000000" pitchFamily="2" charset="-78"/>
            </a:endParaRPr>
          </a:p>
        </p:txBody>
      </p:sp>
    </p:spTree>
    <p:extLst>
      <p:ext uri="{BB962C8B-B14F-4D97-AF65-F5344CB8AC3E}">
        <p14:creationId xmlns:p14="http://schemas.microsoft.com/office/powerpoint/2010/main" val="679048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4326BD-EC88-BA34-4FF5-A57094657CCB}"/>
            </a:ext>
          </a:extLst>
        </p:cNvPr>
        <p:cNvGrpSpPr/>
        <p:nvPr/>
      </p:nvGrpSpPr>
      <p:grpSpPr>
        <a:xfrm>
          <a:off x="0" y="0"/>
          <a:ext cx="0" cy="0"/>
          <a:chOff x="0" y="0"/>
          <a:chExt cx="0" cy="0"/>
        </a:xfrm>
      </p:grpSpPr>
      <p:pic>
        <p:nvPicPr>
          <p:cNvPr id="7170" name="Picture 2">
            <a:extLst>
              <a:ext uri="{FF2B5EF4-FFF2-40B4-BE49-F238E27FC236}">
                <a16:creationId xmlns:a16="http://schemas.microsoft.com/office/drawing/2014/main" id="{265D411D-D08C-C8B9-2E88-8ABA83ABAA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118" y="1787461"/>
            <a:ext cx="7326823" cy="328307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760A041-01D2-8F07-5A0E-403C6FE9467F}"/>
              </a:ext>
            </a:extLst>
          </p:cNvPr>
          <p:cNvSpPr txBox="1"/>
          <p:nvPr/>
        </p:nvSpPr>
        <p:spPr>
          <a:xfrm>
            <a:off x="922638" y="339789"/>
            <a:ext cx="7607643" cy="369332"/>
          </a:xfrm>
          <a:prstGeom prst="rect">
            <a:avLst/>
          </a:prstGeom>
          <a:noFill/>
        </p:spPr>
        <p:txBody>
          <a:bodyPr wrap="square">
            <a:spAutoFit/>
          </a:bodyPr>
          <a:lstStyle/>
          <a:p>
            <a:pPr algn="ctr" rtl="1"/>
            <a:r>
              <a:rPr lang="fa-IR" dirty="0">
                <a:cs typeface="B Nazanin" panose="00000400000000000000" pitchFamily="2" charset="-78"/>
              </a:rPr>
              <a:t>آشنایی با هسته ی </a:t>
            </a:r>
            <a:r>
              <a:rPr lang="en-US" dirty="0">
                <a:cs typeface="B Nazanin" panose="00000400000000000000" pitchFamily="2" charset="-78"/>
              </a:rPr>
              <a:t> ARM </a:t>
            </a:r>
            <a:r>
              <a:rPr lang="fa-IR" dirty="0">
                <a:cs typeface="B Nazanin" panose="00000400000000000000" pitchFamily="2" charset="-78"/>
              </a:rPr>
              <a:t>و بررسی موارد مشابه</a:t>
            </a:r>
          </a:p>
        </p:txBody>
      </p:sp>
    </p:spTree>
    <p:extLst>
      <p:ext uri="{BB962C8B-B14F-4D97-AF65-F5344CB8AC3E}">
        <p14:creationId xmlns:p14="http://schemas.microsoft.com/office/powerpoint/2010/main" val="363296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E4CD3-89C1-86DB-8EAF-FA9F6AE89F0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DD2B997-C133-ADE6-17DB-9CA06E3C21A0}"/>
              </a:ext>
            </a:extLst>
          </p:cNvPr>
          <p:cNvSpPr txBox="1"/>
          <p:nvPr/>
        </p:nvSpPr>
        <p:spPr>
          <a:xfrm>
            <a:off x="922638" y="339789"/>
            <a:ext cx="7607643" cy="369332"/>
          </a:xfrm>
          <a:prstGeom prst="rect">
            <a:avLst/>
          </a:prstGeom>
          <a:noFill/>
        </p:spPr>
        <p:txBody>
          <a:bodyPr wrap="square">
            <a:spAutoFit/>
          </a:bodyPr>
          <a:lstStyle/>
          <a:p>
            <a:pPr algn="ctr" rtl="1"/>
            <a:r>
              <a:rPr lang="fa-IR" dirty="0">
                <a:cs typeface="B Nazanin" panose="00000400000000000000" pitchFamily="2" charset="-78"/>
              </a:rPr>
              <a:t>آشنایی با هسته ی </a:t>
            </a:r>
            <a:r>
              <a:rPr lang="en-US" dirty="0">
                <a:cs typeface="B Nazanin" panose="00000400000000000000" pitchFamily="2" charset="-78"/>
              </a:rPr>
              <a:t> ARM </a:t>
            </a:r>
            <a:r>
              <a:rPr lang="fa-IR" dirty="0">
                <a:cs typeface="B Nazanin" panose="00000400000000000000" pitchFamily="2" charset="-78"/>
              </a:rPr>
              <a:t>و بررسی موارد مشابه</a:t>
            </a:r>
          </a:p>
        </p:txBody>
      </p:sp>
      <p:pic>
        <p:nvPicPr>
          <p:cNvPr id="27650" name="Picture 2">
            <a:extLst>
              <a:ext uri="{FF2B5EF4-FFF2-40B4-BE49-F238E27FC236}">
                <a16:creationId xmlns:a16="http://schemas.microsoft.com/office/drawing/2014/main" id="{AD6F7811-084C-1A64-61DD-9DC93C41F9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83" y="1687898"/>
            <a:ext cx="7655434" cy="3880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4035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CF454-FB3B-9914-07F9-75D5C220C1AC}"/>
            </a:ext>
          </a:extLst>
        </p:cNvPr>
        <p:cNvGrpSpPr/>
        <p:nvPr/>
      </p:nvGrpSpPr>
      <p:grpSpPr>
        <a:xfrm>
          <a:off x="0" y="0"/>
          <a:ext cx="0" cy="0"/>
          <a:chOff x="0" y="0"/>
          <a:chExt cx="0" cy="0"/>
        </a:xfrm>
      </p:grpSpPr>
      <p:pic>
        <p:nvPicPr>
          <p:cNvPr id="8194" name="Picture 2" descr="Block Diagram on Cortex-M3.">
            <a:extLst>
              <a:ext uri="{FF2B5EF4-FFF2-40B4-BE49-F238E27FC236}">
                <a16:creationId xmlns:a16="http://schemas.microsoft.com/office/drawing/2014/main" id="{5976AE0E-6A4E-B998-A594-75E5DF3EE9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879" y="1709646"/>
            <a:ext cx="3809705" cy="380970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FED5C341-443A-855C-11EB-17411F10E4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4153" y="1705232"/>
            <a:ext cx="3809705" cy="3814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58505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F2B3C-FA36-4528-4D93-AE0C79DDD02F}"/>
            </a:ext>
          </a:extLst>
        </p:cNvPr>
        <p:cNvGrpSpPr/>
        <p:nvPr/>
      </p:nvGrpSpPr>
      <p:grpSpPr>
        <a:xfrm>
          <a:off x="0" y="0"/>
          <a:ext cx="0" cy="0"/>
          <a:chOff x="0" y="0"/>
          <a:chExt cx="0" cy="0"/>
        </a:xfrm>
      </p:grpSpPr>
      <p:pic>
        <p:nvPicPr>
          <p:cNvPr id="12292" name="Picture 4">
            <a:extLst>
              <a:ext uri="{FF2B5EF4-FFF2-40B4-BE49-F238E27FC236}">
                <a16:creationId xmlns:a16="http://schemas.microsoft.com/office/drawing/2014/main" id="{9EB79B55-6770-2CBA-91E6-401891A35B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4252" y="1140372"/>
            <a:ext cx="4206988" cy="468378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Arm Cortex M series: Features, architecture, comparison and an ...">
            <a:extLst>
              <a:ext uri="{FF2B5EF4-FFF2-40B4-BE49-F238E27FC236}">
                <a16:creationId xmlns:a16="http://schemas.microsoft.com/office/drawing/2014/main" id="{A6DB684F-9616-60F2-179F-0EE3B43C4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2623" y="1110920"/>
            <a:ext cx="3940031" cy="4713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14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1596B-5170-86E0-C803-7C4E55A3BC2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D6D2798-1201-2A5D-2857-56B05FDA5D4D}"/>
              </a:ext>
            </a:extLst>
          </p:cNvPr>
          <p:cNvSpPr txBox="1"/>
          <p:nvPr/>
        </p:nvSpPr>
        <p:spPr>
          <a:xfrm>
            <a:off x="996778" y="1019625"/>
            <a:ext cx="7381103" cy="5509200"/>
          </a:xfrm>
          <a:prstGeom prst="rect">
            <a:avLst/>
          </a:prstGeom>
          <a:noFill/>
        </p:spPr>
        <p:txBody>
          <a:bodyPr wrap="square">
            <a:spAutoFit/>
          </a:bodyPr>
          <a:lstStyle/>
          <a:p>
            <a:pPr marL="285750" indent="-285750">
              <a:buFont typeface="Arial" panose="020B0604020202020204" pitchFamily="34" charset="0"/>
              <a:buChar char="•"/>
            </a:pPr>
            <a:r>
              <a:rPr lang="en-US" sz="3200" dirty="0">
                <a:latin typeface="+mj-lt"/>
              </a:rPr>
              <a:t>STMicroelectronics </a:t>
            </a:r>
          </a:p>
          <a:p>
            <a:pPr marL="285750" indent="-285750">
              <a:buFont typeface="Arial" panose="020B0604020202020204" pitchFamily="34" charset="0"/>
              <a:buChar char="•"/>
            </a:pPr>
            <a:r>
              <a:rPr lang="en-US" sz="3200" dirty="0">
                <a:latin typeface="+mj-lt"/>
              </a:rPr>
              <a:t>NXP</a:t>
            </a:r>
          </a:p>
          <a:p>
            <a:pPr marL="285750" indent="-285750">
              <a:buFont typeface="Arial" panose="020B0604020202020204" pitchFamily="34" charset="0"/>
              <a:buChar char="•"/>
            </a:pPr>
            <a:r>
              <a:rPr lang="en-US" sz="3200" dirty="0">
                <a:latin typeface="+mj-lt"/>
              </a:rPr>
              <a:t>Nuvoton</a:t>
            </a:r>
          </a:p>
          <a:p>
            <a:pPr marL="285750" indent="-285750">
              <a:buFont typeface="Arial" panose="020B0604020202020204" pitchFamily="34" charset="0"/>
              <a:buChar char="•"/>
            </a:pPr>
            <a:r>
              <a:rPr lang="en-US" sz="3200" dirty="0" err="1">
                <a:latin typeface="+mj-lt"/>
              </a:rPr>
              <a:t>Holtek</a:t>
            </a:r>
            <a:endParaRPr lang="en-US" sz="3200" dirty="0">
              <a:latin typeface="+mj-lt"/>
            </a:endParaRPr>
          </a:p>
          <a:p>
            <a:pPr marL="285750" indent="-285750">
              <a:buFont typeface="Arial" panose="020B0604020202020204" pitchFamily="34" charset="0"/>
              <a:buChar char="•"/>
            </a:pPr>
            <a:r>
              <a:rPr lang="en-US" sz="3200" dirty="0">
                <a:latin typeface="+mj-lt"/>
              </a:rPr>
              <a:t>Infineon</a:t>
            </a:r>
          </a:p>
          <a:p>
            <a:pPr marL="285750" indent="-285750">
              <a:buFont typeface="Arial" panose="020B0604020202020204" pitchFamily="34" charset="0"/>
              <a:buChar char="•"/>
            </a:pPr>
            <a:r>
              <a:rPr lang="en-US" sz="3200" dirty="0">
                <a:latin typeface="+mj-lt"/>
              </a:rPr>
              <a:t>Microchip</a:t>
            </a:r>
          </a:p>
          <a:p>
            <a:pPr marL="285750" indent="-285750">
              <a:buFont typeface="Arial" panose="020B0604020202020204" pitchFamily="34" charset="0"/>
              <a:buChar char="•"/>
            </a:pPr>
            <a:r>
              <a:rPr lang="en-US" sz="3200" dirty="0">
                <a:latin typeface="+mj-lt"/>
              </a:rPr>
              <a:t>Silicon Labs</a:t>
            </a:r>
          </a:p>
          <a:p>
            <a:pPr marL="285750" indent="-285750">
              <a:buFont typeface="Arial" panose="020B0604020202020204" pitchFamily="34" charset="0"/>
              <a:buChar char="•"/>
            </a:pPr>
            <a:r>
              <a:rPr lang="en-US" sz="3200" dirty="0">
                <a:latin typeface="+mj-lt"/>
              </a:rPr>
              <a:t>Texas</a:t>
            </a:r>
          </a:p>
          <a:p>
            <a:pPr marL="285750" indent="-285750">
              <a:buFont typeface="Arial" panose="020B0604020202020204" pitchFamily="34" charset="0"/>
              <a:buChar char="•"/>
            </a:pPr>
            <a:r>
              <a:rPr lang="en-US" sz="3200" b="0" i="0" dirty="0">
                <a:effectLst/>
                <a:latin typeface="+mj-lt"/>
              </a:rPr>
              <a:t>G</a:t>
            </a:r>
            <a:r>
              <a:rPr lang="en-US" sz="3200" dirty="0">
                <a:latin typeface="+mj-lt"/>
              </a:rPr>
              <a:t>igaDevice</a:t>
            </a:r>
          </a:p>
          <a:p>
            <a:pPr marL="285750" indent="-285750">
              <a:buFont typeface="Arial" panose="020B0604020202020204" pitchFamily="34" charset="0"/>
              <a:buChar char="•"/>
            </a:pPr>
            <a:r>
              <a:rPr lang="en-US" sz="3200" dirty="0">
                <a:latin typeface="+mj-lt"/>
              </a:rPr>
              <a:t>Renesas</a:t>
            </a:r>
          </a:p>
          <a:p>
            <a:pPr marL="285750" indent="-285750">
              <a:buFont typeface="Arial" panose="020B0604020202020204" pitchFamily="34" charset="0"/>
              <a:buChar char="•"/>
            </a:pPr>
            <a:r>
              <a:rPr lang="en-US" sz="3200" b="0" i="0" dirty="0">
                <a:effectLst/>
                <a:latin typeface="+mj-lt"/>
              </a:rPr>
              <a:t>RaspberryPi</a:t>
            </a:r>
          </a:p>
        </p:txBody>
      </p:sp>
      <p:sp>
        <p:nvSpPr>
          <p:cNvPr id="8" name="TextBox 7">
            <a:extLst>
              <a:ext uri="{FF2B5EF4-FFF2-40B4-BE49-F238E27FC236}">
                <a16:creationId xmlns:a16="http://schemas.microsoft.com/office/drawing/2014/main" id="{AD771FCE-21C2-64AD-F221-3535C5F930D8}"/>
              </a:ext>
            </a:extLst>
          </p:cNvPr>
          <p:cNvSpPr txBox="1"/>
          <p:nvPr/>
        </p:nvSpPr>
        <p:spPr>
          <a:xfrm>
            <a:off x="642551" y="289010"/>
            <a:ext cx="7875373" cy="369332"/>
          </a:xfrm>
          <a:prstGeom prst="rect">
            <a:avLst/>
          </a:prstGeom>
          <a:noFill/>
        </p:spPr>
        <p:txBody>
          <a:bodyPr wrap="square">
            <a:spAutoFit/>
          </a:bodyPr>
          <a:lstStyle/>
          <a:p>
            <a:pPr algn="ctr" rtl="1"/>
            <a:r>
              <a:rPr lang="fa-IR" dirty="0">
                <a:cs typeface="B Nazanin" panose="00000400000000000000" pitchFamily="2" charset="-78"/>
              </a:rPr>
              <a:t>تولید کننده های مطرح میکروکنترلر</a:t>
            </a:r>
            <a:endParaRPr lang="en-US" dirty="0"/>
          </a:p>
        </p:txBody>
      </p:sp>
    </p:spTree>
    <p:extLst>
      <p:ext uri="{BB962C8B-B14F-4D97-AF65-F5344CB8AC3E}">
        <p14:creationId xmlns:p14="http://schemas.microsoft.com/office/powerpoint/2010/main" val="3880107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CD6624-88DD-3837-BC3F-0E3AEE0DB08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26D1B88-189F-2611-7518-F16004091161}"/>
              </a:ext>
            </a:extLst>
          </p:cNvPr>
          <p:cNvSpPr txBox="1"/>
          <p:nvPr/>
        </p:nvSpPr>
        <p:spPr>
          <a:xfrm>
            <a:off x="3958281" y="339789"/>
            <a:ext cx="4572000" cy="369332"/>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آشنایی با خانواده های مختلف میکروکنترلر های شرکت </a:t>
            </a:r>
            <a:r>
              <a:rPr lang="en-US" dirty="0">
                <a:cs typeface="B Nazanin" panose="00000400000000000000" pitchFamily="2" charset="-78"/>
              </a:rPr>
              <a:t>ST</a:t>
            </a:r>
          </a:p>
        </p:txBody>
      </p:sp>
      <p:pic>
        <p:nvPicPr>
          <p:cNvPr id="17412" name="Picture 4">
            <a:extLst>
              <a:ext uri="{FF2B5EF4-FFF2-40B4-BE49-F238E27FC236}">
                <a16:creationId xmlns:a16="http://schemas.microsoft.com/office/drawing/2014/main" id="{6D26D65A-B727-807A-DD69-7504BC2E9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665" y="1216494"/>
            <a:ext cx="8227540" cy="552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2494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AA92F-1AF1-C815-9950-AAC8121F817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E8BF0BC-B271-7551-6DD8-0A544C1A5FA3}"/>
              </a:ext>
            </a:extLst>
          </p:cNvPr>
          <p:cNvSpPr txBox="1"/>
          <p:nvPr/>
        </p:nvSpPr>
        <p:spPr>
          <a:xfrm>
            <a:off x="3958281" y="339789"/>
            <a:ext cx="4572000" cy="369332"/>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آشنایی با خانواده های مختلف میکروکنترلر های شرکت </a:t>
            </a:r>
            <a:r>
              <a:rPr lang="en-US" dirty="0">
                <a:cs typeface="B Nazanin" panose="00000400000000000000" pitchFamily="2" charset="-78"/>
              </a:rPr>
              <a:t>ST</a:t>
            </a:r>
          </a:p>
        </p:txBody>
      </p:sp>
      <p:pic>
        <p:nvPicPr>
          <p:cNvPr id="18434" name="Picture 2">
            <a:extLst>
              <a:ext uri="{FF2B5EF4-FFF2-40B4-BE49-F238E27FC236}">
                <a16:creationId xmlns:a16="http://schemas.microsoft.com/office/drawing/2014/main" id="{1DD235F8-A481-7DAF-917C-1C4F92B262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6863" y="846366"/>
            <a:ext cx="5319969" cy="593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7495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61B3E-E444-B8D1-E4CA-23ADA72B1EB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ED87A4-71DB-8902-C1B2-ABF25B6503BB}"/>
              </a:ext>
            </a:extLst>
          </p:cNvPr>
          <p:cNvSpPr txBox="1"/>
          <p:nvPr/>
        </p:nvSpPr>
        <p:spPr>
          <a:xfrm>
            <a:off x="3958281" y="339789"/>
            <a:ext cx="4572000" cy="369332"/>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آشنایی با خانواده های مختلف میکروکنترلر های شرکت </a:t>
            </a:r>
            <a:r>
              <a:rPr lang="en-US" dirty="0">
                <a:cs typeface="B Nazanin" panose="00000400000000000000" pitchFamily="2" charset="-78"/>
              </a:rPr>
              <a:t>ST</a:t>
            </a:r>
          </a:p>
        </p:txBody>
      </p:sp>
      <p:pic>
        <p:nvPicPr>
          <p:cNvPr id="17410" name="Picture 2">
            <a:extLst>
              <a:ext uri="{FF2B5EF4-FFF2-40B4-BE49-F238E27FC236}">
                <a16:creationId xmlns:a16="http://schemas.microsoft.com/office/drawing/2014/main" id="{8FCEAC05-63C6-6D53-5625-036C8F776D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622483"/>
            <a:ext cx="8229600" cy="4481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61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E64D5-8CDE-4545-718C-6B1B6E67D0AE}"/>
            </a:ext>
          </a:extLst>
        </p:cNvPr>
        <p:cNvGrpSpPr/>
        <p:nvPr/>
      </p:nvGrpSpPr>
      <p:grpSpPr>
        <a:xfrm>
          <a:off x="0" y="0"/>
          <a:ext cx="0" cy="0"/>
          <a:chOff x="0" y="0"/>
          <a:chExt cx="0" cy="0"/>
        </a:xfrm>
      </p:grpSpPr>
      <p:pic>
        <p:nvPicPr>
          <p:cNvPr id="24578" name="Picture 2">
            <a:extLst>
              <a:ext uri="{FF2B5EF4-FFF2-40B4-BE49-F238E27FC236}">
                <a16:creationId xmlns:a16="http://schemas.microsoft.com/office/drawing/2014/main" id="{4886DD59-4DF6-715C-D16D-2BA7857EF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057" y="990601"/>
            <a:ext cx="5537886" cy="553788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9A17EC7-8034-DED7-64DF-869264544646}"/>
              </a:ext>
            </a:extLst>
          </p:cNvPr>
          <p:cNvSpPr txBox="1"/>
          <p:nvPr/>
        </p:nvSpPr>
        <p:spPr>
          <a:xfrm>
            <a:off x="1161535" y="339789"/>
            <a:ext cx="7368746" cy="369332"/>
          </a:xfrm>
          <a:prstGeom prst="rect">
            <a:avLst/>
          </a:prstGeom>
          <a:noFill/>
        </p:spPr>
        <p:txBody>
          <a:bodyPr wrap="square">
            <a:spAutoFit/>
          </a:bodyPr>
          <a:lstStyle/>
          <a:p>
            <a:pPr algn="ctr" rtl="1"/>
            <a:r>
              <a:rPr lang="fa-IR" dirty="0">
                <a:cs typeface="B Nazanin" panose="00000400000000000000" pitchFamily="2" charset="-78"/>
              </a:rPr>
              <a:t>اکوسیستم نرم افزاری شرکت </a:t>
            </a:r>
            <a:r>
              <a:rPr lang="en-US" dirty="0">
                <a:cs typeface="B Nazanin" panose="00000400000000000000" pitchFamily="2" charset="-78"/>
              </a:rPr>
              <a:t>ST</a:t>
            </a:r>
          </a:p>
        </p:txBody>
      </p:sp>
    </p:spTree>
    <p:extLst>
      <p:ext uri="{BB962C8B-B14F-4D97-AF65-F5344CB8AC3E}">
        <p14:creationId xmlns:p14="http://schemas.microsoft.com/office/powerpoint/2010/main" val="24420135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721C-F38A-AF07-DDE9-FA9281CD9E3C}"/>
              </a:ext>
            </a:extLst>
          </p:cNvPr>
          <p:cNvSpPr>
            <a:spLocks noGrp="1"/>
          </p:cNvSpPr>
          <p:nvPr>
            <p:ph type="title"/>
          </p:nvPr>
        </p:nvSpPr>
        <p:spPr>
          <a:xfrm>
            <a:off x="457200" y="274637"/>
            <a:ext cx="8229600" cy="1916627"/>
          </a:xfrm>
        </p:spPr>
        <p:txBody>
          <a:bodyPr>
            <a:normAutofit/>
          </a:bodyPr>
          <a:lstStyle/>
          <a:p>
            <a:r>
              <a:rPr lang="fa-IR" sz="8800" dirty="0">
                <a:latin typeface="IranNastaliq" panose="02020505000000020003" pitchFamily="18" charset="0"/>
                <a:cs typeface="IranNastaliq" panose="02020505000000020003" pitchFamily="18" charset="0"/>
              </a:rPr>
              <a:t>از صفر  تا  </a:t>
            </a:r>
            <a:r>
              <a:rPr lang="fa-IR" sz="8800" dirty="0">
                <a:solidFill>
                  <a:srgbClr val="FF0000"/>
                </a:solidFill>
                <a:latin typeface="IranNastaliq" panose="02020505000000020003" pitchFamily="18" charset="0"/>
                <a:cs typeface="IranNastaliq" panose="02020505000000020003" pitchFamily="18" charset="0"/>
              </a:rPr>
              <a:t>عشق</a:t>
            </a:r>
            <a:endParaRPr lang="en-US" sz="8800" dirty="0">
              <a:solidFill>
                <a:srgbClr val="FF0000"/>
              </a:solidFill>
              <a:latin typeface="IranNastaliq" panose="02020505000000020003" pitchFamily="18" charset="0"/>
              <a:cs typeface="IranNastaliq" panose="02020505000000020003" pitchFamily="18" charset="0"/>
            </a:endParaRPr>
          </a:p>
        </p:txBody>
      </p:sp>
      <p:pic>
        <p:nvPicPr>
          <p:cNvPr id="5" name="Picture 4">
            <a:extLst>
              <a:ext uri="{FF2B5EF4-FFF2-40B4-BE49-F238E27FC236}">
                <a16:creationId xmlns:a16="http://schemas.microsoft.com/office/drawing/2014/main" id="{71FA30AC-F693-19E6-7618-BA66D78602D2}"/>
              </a:ext>
            </a:extLst>
          </p:cNvPr>
          <p:cNvPicPr>
            <a:picLocks noChangeAspect="1"/>
          </p:cNvPicPr>
          <p:nvPr/>
        </p:nvPicPr>
        <p:blipFill>
          <a:blip r:embed="rId2"/>
          <a:stretch>
            <a:fillRect/>
          </a:stretch>
        </p:blipFill>
        <p:spPr>
          <a:xfrm>
            <a:off x="2488672" y="2117122"/>
            <a:ext cx="4027458" cy="3466490"/>
          </a:xfrm>
          <a:prstGeom prst="rect">
            <a:avLst/>
          </a:prstGeom>
        </p:spPr>
      </p:pic>
      <p:sp>
        <p:nvSpPr>
          <p:cNvPr id="8" name="TextBox 7">
            <a:extLst>
              <a:ext uri="{FF2B5EF4-FFF2-40B4-BE49-F238E27FC236}">
                <a16:creationId xmlns:a16="http://schemas.microsoft.com/office/drawing/2014/main" id="{F70AD396-2DBA-E432-8378-E710BE420E33}"/>
              </a:ext>
            </a:extLst>
          </p:cNvPr>
          <p:cNvSpPr txBox="1"/>
          <p:nvPr/>
        </p:nvSpPr>
        <p:spPr>
          <a:xfrm>
            <a:off x="2729188" y="5964538"/>
            <a:ext cx="3685624" cy="461665"/>
          </a:xfrm>
          <a:prstGeom prst="rect">
            <a:avLst/>
          </a:prstGeom>
          <a:noFill/>
        </p:spPr>
        <p:txBody>
          <a:bodyPr wrap="none" rtlCol="0">
            <a:spAutoFit/>
          </a:bodyPr>
          <a:lstStyle/>
          <a:p>
            <a:pPr algn="r" rtl="1"/>
            <a:r>
              <a:rPr lang="fa-IR" sz="2400" dirty="0">
                <a:latin typeface="IRANSansWeb" panose="020B0506030804020204" pitchFamily="34" charset="-78"/>
                <a:cs typeface="IRANSansWeb" panose="020B0506030804020204" pitchFamily="34" charset="-78"/>
              </a:rPr>
              <a:t>این بار » میکروکنترلر </a:t>
            </a:r>
            <a:r>
              <a:rPr lang="en-US" sz="2400" dirty="0">
                <a:latin typeface="IRANSansWeb" panose="020B0506030804020204" pitchFamily="34" charset="-78"/>
                <a:cs typeface="IRANSansWeb" panose="020B0506030804020204" pitchFamily="34" charset="-78"/>
              </a:rPr>
              <a:t>STM32</a:t>
            </a:r>
          </a:p>
        </p:txBody>
      </p:sp>
    </p:spTree>
    <p:extLst>
      <p:ext uri="{BB962C8B-B14F-4D97-AF65-F5344CB8AC3E}">
        <p14:creationId xmlns:p14="http://schemas.microsoft.com/office/powerpoint/2010/main" val="30290318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7276D-06AD-0354-8EB0-7CE581C8B81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CCDEF7E-7831-34F4-8600-39639E865E47}"/>
              </a:ext>
            </a:extLst>
          </p:cNvPr>
          <p:cNvSpPr txBox="1"/>
          <p:nvPr/>
        </p:nvSpPr>
        <p:spPr>
          <a:xfrm>
            <a:off x="453081" y="551934"/>
            <a:ext cx="8377881" cy="6219010"/>
          </a:xfrm>
          <a:prstGeom prst="rect">
            <a:avLst/>
          </a:prstGeom>
          <a:noFill/>
        </p:spPr>
        <p:txBody>
          <a:bodyPr wrap="square">
            <a:spAutoFit/>
          </a:bodyPr>
          <a:lstStyle/>
          <a:p>
            <a:pPr algn="l">
              <a:lnSpc>
                <a:spcPts val="2250"/>
              </a:lnSpc>
              <a:buFont typeface="Arial" panose="020B0604020202020204" pitchFamily="34" charset="0"/>
              <a:buChar char="•"/>
            </a:pPr>
            <a:r>
              <a:rPr lang="en-US" sz="1400" b="1" i="0" u="none" strike="noStrike" dirty="0">
                <a:solidFill>
                  <a:srgbClr val="3CB4E6"/>
                </a:solidFill>
                <a:effectLst/>
                <a:latin typeface="Arial" panose="020B0604020202020204" pitchFamily="34" charset="0"/>
                <a:hlinkClick r:id="rId2"/>
              </a:rPr>
              <a:t>STM32CubeMX</a:t>
            </a:r>
            <a:r>
              <a:rPr lang="en-US" sz="1400" b="0" i="0" dirty="0">
                <a:solidFill>
                  <a:srgbClr val="74757C"/>
                </a:solidFill>
                <a:effectLst/>
                <a:latin typeface="Arial" panose="020B0604020202020204" pitchFamily="34" charset="0"/>
              </a:rPr>
              <a:t>, a configuration tool for any STM32 device. This easy-to-use graphical user interface generates initialization C code for Cortex-M cores and generates the Linux device tree source for Cortex-A cores.</a:t>
            </a:r>
          </a:p>
          <a:p>
            <a:pPr algn="l">
              <a:lnSpc>
                <a:spcPts val="2250"/>
              </a:lnSpc>
              <a:buFont typeface="Arial" panose="020B0604020202020204" pitchFamily="34" charset="0"/>
              <a:buChar char="•"/>
            </a:pPr>
            <a:r>
              <a:rPr lang="en-US" sz="1400" b="1" i="0" u="none" strike="noStrike" dirty="0">
                <a:solidFill>
                  <a:srgbClr val="3CB4E6"/>
                </a:solidFill>
                <a:effectLst/>
                <a:latin typeface="Arial" panose="020B0604020202020204" pitchFamily="34" charset="0"/>
                <a:hlinkClick r:id="rId3"/>
              </a:rPr>
              <a:t>STM32CubeIDE</a:t>
            </a:r>
            <a:r>
              <a:rPr lang="en-US" sz="1400" b="0" i="0" dirty="0">
                <a:solidFill>
                  <a:srgbClr val="74757C"/>
                </a:solidFill>
                <a:effectLst/>
                <a:latin typeface="Arial" panose="020B0604020202020204" pitchFamily="34" charset="0"/>
              </a:rPr>
              <a:t>, an Integrated Development Environment. Based on open-source solutions like Eclipse or the GNU C/C++ toolchain, this IDE includes compilation reporting features and advanced debug features. It also integrate additional features present in other tools from the ecosystem, such as the HW and SW initialization and code generation from STM32CubeMX.</a:t>
            </a:r>
          </a:p>
          <a:p>
            <a:pPr algn="l">
              <a:lnSpc>
                <a:spcPts val="2250"/>
              </a:lnSpc>
              <a:buFont typeface="Arial" panose="020B0604020202020204" pitchFamily="34" charset="0"/>
              <a:buChar char="•"/>
            </a:pPr>
            <a:r>
              <a:rPr lang="en-US" sz="1400" b="1" i="0" u="none" strike="noStrike" dirty="0">
                <a:solidFill>
                  <a:srgbClr val="3CB4E6"/>
                </a:solidFill>
                <a:effectLst/>
                <a:latin typeface="Arial" panose="020B0604020202020204" pitchFamily="34" charset="0"/>
                <a:hlinkClick r:id="rId4"/>
              </a:rPr>
              <a:t>STM32CubeCLT</a:t>
            </a:r>
            <a:r>
              <a:rPr lang="en-US" sz="1400" b="0" i="0" dirty="0">
                <a:solidFill>
                  <a:srgbClr val="74757C"/>
                </a:solidFill>
                <a:effectLst/>
                <a:latin typeface="Arial" panose="020B0604020202020204" pitchFamily="34" charset="0"/>
              </a:rPr>
              <a:t>, a command-line development toolset with code compilation, board programming, and debug features.</a:t>
            </a:r>
          </a:p>
          <a:p>
            <a:pPr algn="l">
              <a:lnSpc>
                <a:spcPts val="2250"/>
              </a:lnSpc>
              <a:buFont typeface="Arial" panose="020B0604020202020204" pitchFamily="34" charset="0"/>
              <a:buChar char="•"/>
            </a:pPr>
            <a:r>
              <a:rPr lang="en-US" sz="1400" b="1" i="0" u="none" strike="noStrike" dirty="0">
                <a:solidFill>
                  <a:srgbClr val="3CB4E6"/>
                </a:solidFill>
                <a:effectLst/>
                <a:latin typeface="Arial" panose="020B0604020202020204" pitchFamily="34" charset="0"/>
                <a:hlinkClick r:id="rId5"/>
              </a:rPr>
              <a:t>STM32CubeProgrammer</a:t>
            </a:r>
            <a:r>
              <a:rPr lang="en-US" sz="1400" b="0" i="0" dirty="0">
                <a:solidFill>
                  <a:srgbClr val="74757C"/>
                </a:solidFill>
                <a:effectLst/>
                <a:latin typeface="Arial" panose="020B0604020202020204" pitchFamily="34" charset="0"/>
              </a:rPr>
              <a:t>, a programming tool. It provides an easy-to-use and efficient environment for reading, writing and verifying devices and external memories via a wide variety of available communication media (JTAG, SWD, UART, USB DFU, I2C, SPI, CAN, etc.).</a:t>
            </a:r>
          </a:p>
          <a:p>
            <a:pPr algn="l">
              <a:lnSpc>
                <a:spcPts val="2250"/>
              </a:lnSpc>
              <a:buFont typeface="Arial" panose="020B0604020202020204" pitchFamily="34" charset="0"/>
              <a:buChar char="•"/>
            </a:pPr>
            <a:r>
              <a:rPr lang="en-US" sz="1400" b="1" i="0" u="none" strike="noStrike" dirty="0">
                <a:solidFill>
                  <a:srgbClr val="3CB4E6"/>
                </a:solidFill>
                <a:effectLst/>
                <a:latin typeface="Arial" panose="020B0604020202020204" pitchFamily="34" charset="0"/>
                <a:hlinkClick r:id="rId6"/>
              </a:rPr>
              <a:t>STM32CubeMonitor</a:t>
            </a:r>
            <a:r>
              <a:rPr lang="en-US" sz="1400" b="0" i="0" dirty="0">
                <a:solidFill>
                  <a:srgbClr val="74757C"/>
                </a:solidFill>
                <a:effectLst/>
                <a:latin typeface="Arial" panose="020B0604020202020204" pitchFamily="34" charset="0"/>
              </a:rPr>
              <a:t> family of tools. Powerful monitoring tools that help developers fine-tune the behavior and performance of their applications in real time.</a:t>
            </a:r>
          </a:p>
          <a:p>
            <a:r>
              <a:rPr lang="en-US" sz="1400" b="1" dirty="0">
                <a:hlinkClick r:id="rId7"/>
              </a:rPr>
              <a:t>STM32Cube MCU and MPU packages</a:t>
            </a:r>
            <a:r>
              <a:rPr lang="en-US" sz="1400" dirty="0"/>
              <a:t>, dedicated to each STM32 series</a:t>
            </a:r>
            <a:br>
              <a:rPr lang="en-US" sz="1400" dirty="0"/>
            </a:br>
            <a:r>
              <a:rPr lang="en-US" sz="1400" dirty="0"/>
              <a:t>Packages offer all the required embedded software bricks to operate the available set of STM32 peripherals. They include drivers (HAL, low-layer, etc.), middleware, and lots of example code used in a wide variety of real-world use cases.</a:t>
            </a:r>
          </a:p>
          <a:p>
            <a:r>
              <a:rPr lang="en-US" sz="1400" b="1" dirty="0">
                <a:hlinkClick r:id="rId8"/>
              </a:rPr>
              <a:t>STM32Cube expansion packages</a:t>
            </a:r>
            <a:r>
              <a:rPr lang="en-US" sz="1400" dirty="0"/>
              <a:t>, for application-oriented solutions.</a:t>
            </a:r>
            <a:br>
              <a:rPr lang="en-US" sz="1400" dirty="0"/>
            </a:br>
            <a:r>
              <a:rPr lang="en-US" sz="1400" dirty="0"/>
              <a:t>Complementing and expanding the STM32Cube MCU Package offer with additional embedded software bricks, STM32 expansion packages come either from ST or approved partners to create an extensive and scalable embedded software offer around the STM32.</a:t>
            </a:r>
          </a:p>
          <a:p>
            <a:pPr algn="l">
              <a:lnSpc>
                <a:spcPts val="2250"/>
              </a:lnSpc>
            </a:pPr>
            <a:endParaRPr lang="en-US" b="0" i="0" dirty="0">
              <a:solidFill>
                <a:srgbClr val="74757C"/>
              </a:solidFill>
              <a:effectLst/>
              <a:latin typeface="Arial" panose="020B0604020202020204" pitchFamily="34" charset="0"/>
            </a:endParaRPr>
          </a:p>
        </p:txBody>
      </p:sp>
    </p:spTree>
    <p:extLst>
      <p:ext uri="{BB962C8B-B14F-4D97-AF65-F5344CB8AC3E}">
        <p14:creationId xmlns:p14="http://schemas.microsoft.com/office/powerpoint/2010/main" val="3855211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C113F7-AADF-25D2-7DF3-F0EDFCEF0FF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5CDEDE62-B55B-4AFF-5597-2977512394EF}"/>
              </a:ext>
            </a:extLst>
          </p:cNvPr>
          <p:cNvSpPr txBox="1"/>
          <p:nvPr/>
        </p:nvSpPr>
        <p:spPr>
          <a:xfrm>
            <a:off x="1202724" y="471786"/>
            <a:ext cx="6738552" cy="461665"/>
          </a:xfrm>
          <a:prstGeom prst="rect">
            <a:avLst/>
          </a:prstGeom>
          <a:noFill/>
        </p:spPr>
        <p:txBody>
          <a:bodyPr wrap="square">
            <a:spAutoFit/>
          </a:bodyPr>
          <a:lstStyle/>
          <a:p>
            <a:pPr algn="ctr" rtl="1"/>
            <a:r>
              <a:rPr lang="fa-IR" sz="2400" dirty="0">
                <a:cs typeface="B Nazanin" panose="00000400000000000000" pitchFamily="2" charset="-78"/>
              </a:rPr>
              <a:t>آشنایی با محیطهای مختلف توسعه ی کد برای میکروکنترلرهای </a:t>
            </a:r>
            <a:r>
              <a:rPr lang="en-US" sz="2400" dirty="0">
                <a:cs typeface="B Nazanin" panose="00000400000000000000" pitchFamily="2" charset="-78"/>
              </a:rPr>
              <a:t>ARM</a:t>
            </a:r>
            <a:endParaRPr lang="en-US" sz="2400" dirty="0"/>
          </a:p>
        </p:txBody>
      </p:sp>
      <p:sp>
        <p:nvSpPr>
          <p:cNvPr id="11" name="TextBox 10">
            <a:extLst>
              <a:ext uri="{FF2B5EF4-FFF2-40B4-BE49-F238E27FC236}">
                <a16:creationId xmlns:a16="http://schemas.microsoft.com/office/drawing/2014/main" id="{4644299A-205F-FCCF-8248-F18153C68823}"/>
              </a:ext>
            </a:extLst>
          </p:cNvPr>
          <p:cNvSpPr txBox="1"/>
          <p:nvPr/>
        </p:nvSpPr>
        <p:spPr>
          <a:xfrm>
            <a:off x="691978" y="2702695"/>
            <a:ext cx="4572000" cy="2677656"/>
          </a:xfrm>
          <a:prstGeom prst="rect">
            <a:avLst/>
          </a:prstGeom>
          <a:noFill/>
        </p:spPr>
        <p:txBody>
          <a:bodyPr wrap="square">
            <a:spAutoFit/>
          </a:bodyPr>
          <a:lstStyle/>
          <a:p>
            <a:pPr marL="285750" indent="-285750">
              <a:buFont typeface="Arial" panose="020B0604020202020204" pitchFamily="34" charset="0"/>
              <a:buChar char="•"/>
            </a:pPr>
            <a:r>
              <a:rPr lang="en-US" sz="2800" dirty="0">
                <a:cs typeface="B Nazanin" panose="00000400000000000000" pitchFamily="2" charset="-78"/>
              </a:rPr>
              <a:t>ARM Keil MDK</a:t>
            </a:r>
          </a:p>
          <a:p>
            <a:pPr marL="285750" indent="-285750">
              <a:buFont typeface="Arial" panose="020B0604020202020204" pitchFamily="34" charset="0"/>
              <a:buChar char="•"/>
            </a:pPr>
            <a:r>
              <a:rPr lang="en-US" sz="2800" dirty="0">
                <a:cs typeface="B Nazanin" panose="00000400000000000000" pitchFamily="2" charset="-78"/>
              </a:rPr>
              <a:t>STM32CubeIDE</a:t>
            </a:r>
          </a:p>
          <a:p>
            <a:pPr marL="285750" indent="-285750">
              <a:buFont typeface="Arial" panose="020B0604020202020204" pitchFamily="34" charset="0"/>
              <a:buChar char="•"/>
            </a:pPr>
            <a:r>
              <a:rPr lang="en-US" sz="2800" dirty="0">
                <a:cs typeface="B Nazanin" panose="00000400000000000000" pitchFamily="2" charset="-78"/>
              </a:rPr>
              <a:t>IAR</a:t>
            </a:r>
          </a:p>
          <a:p>
            <a:pPr marL="285750" indent="-285750">
              <a:buFont typeface="Arial" panose="020B0604020202020204" pitchFamily="34" charset="0"/>
              <a:buChar char="•"/>
            </a:pPr>
            <a:r>
              <a:rPr lang="en-US" sz="2800" dirty="0" err="1">
                <a:cs typeface="B Nazanin" panose="00000400000000000000" pitchFamily="2" charset="-78"/>
              </a:rPr>
              <a:t>VSCode</a:t>
            </a:r>
            <a:endParaRPr lang="en-US" sz="2800" dirty="0">
              <a:cs typeface="B Nazanin" panose="00000400000000000000" pitchFamily="2" charset="-78"/>
            </a:endParaRPr>
          </a:p>
          <a:p>
            <a:pPr marL="285750" indent="-285750">
              <a:buFont typeface="Arial" panose="020B0604020202020204" pitchFamily="34" charset="0"/>
              <a:buChar char="•"/>
            </a:pPr>
            <a:r>
              <a:rPr lang="en-US" sz="2800" dirty="0">
                <a:cs typeface="B Nazanin" panose="00000400000000000000" pitchFamily="2" charset="-78"/>
              </a:rPr>
              <a:t>Arduino</a:t>
            </a:r>
          </a:p>
          <a:p>
            <a:pPr marL="285750" indent="-285750">
              <a:buFont typeface="Arial" panose="020B0604020202020204" pitchFamily="34" charset="0"/>
              <a:buChar char="•"/>
            </a:pPr>
            <a:endParaRPr lang="en-US" sz="2800" dirty="0"/>
          </a:p>
        </p:txBody>
      </p:sp>
    </p:spTree>
    <p:extLst>
      <p:ext uri="{BB962C8B-B14F-4D97-AF65-F5344CB8AC3E}">
        <p14:creationId xmlns:p14="http://schemas.microsoft.com/office/powerpoint/2010/main" val="3788569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279A75-86A7-65E6-8ED6-9E9675B9CB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D32A6FD-D5E0-BD34-DF6B-3B9AD3D989FC}"/>
              </a:ext>
            </a:extLst>
          </p:cNvPr>
          <p:cNvSpPr txBox="1"/>
          <p:nvPr/>
        </p:nvSpPr>
        <p:spPr>
          <a:xfrm>
            <a:off x="1054443" y="2514770"/>
            <a:ext cx="2401329" cy="2554545"/>
          </a:xfrm>
          <a:prstGeom prst="rect">
            <a:avLst/>
          </a:prstGeom>
          <a:noFill/>
        </p:spPr>
        <p:txBody>
          <a:bodyPr wrap="square">
            <a:spAutoFit/>
          </a:bodyPr>
          <a:lstStyle/>
          <a:p>
            <a:pPr marL="285750" indent="-285750" algn="l">
              <a:buFont typeface="Arial" panose="020B0604020202020204" pitchFamily="34" charset="0"/>
              <a:buChar char="•"/>
            </a:pPr>
            <a:r>
              <a:rPr lang="en-US" sz="3200" dirty="0">
                <a:cs typeface="B Nazanin" panose="00000400000000000000" pitchFamily="2" charset="-78"/>
              </a:rPr>
              <a:t>CMSIS</a:t>
            </a:r>
          </a:p>
          <a:p>
            <a:pPr marL="285750" indent="-285750" algn="l">
              <a:buFont typeface="Arial" panose="020B0604020202020204" pitchFamily="34" charset="0"/>
              <a:buChar char="•"/>
            </a:pPr>
            <a:r>
              <a:rPr lang="en-US" sz="3200" dirty="0" err="1">
                <a:cs typeface="B Nazanin" panose="00000400000000000000" pitchFamily="2" charset="-78"/>
              </a:rPr>
              <a:t>Registery</a:t>
            </a:r>
            <a:endParaRPr lang="en-US" sz="3200" dirty="0">
              <a:cs typeface="B Nazanin" panose="00000400000000000000" pitchFamily="2" charset="-78"/>
            </a:endParaRPr>
          </a:p>
          <a:p>
            <a:pPr marL="285750" indent="-285750" algn="l">
              <a:buFont typeface="Arial" panose="020B0604020202020204" pitchFamily="34" charset="0"/>
              <a:buChar char="•"/>
            </a:pPr>
            <a:r>
              <a:rPr lang="en-US" sz="3200" dirty="0">
                <a:cs typeface="B Nazanin" panose="00000400000000000000" pitchFamily="2" charset="-78"/>
              </a:rPr>
              <a:t>SPL</a:t>
            </a:r>
          </a:p>
          <a:p>
            <a:pPr marL="285750" indent="-285750" algn="l">
              <a:buFont typeface="Arial" panose="020B0604020202020204" pitchFamily="34" charset="0"/>
              <a:buChar char="•"/>
            </a:pPr>
            <a:r>
              <a:rPr lang="en-US" sz="3200" dirty="0">
                <a:cs typeface="B Nazanin" panose="00000400000000000000" pitchFamily="2" charset="-78"/>
              </a:rPr>
              <a:t>LL</a:t>
            </a:r>
          </a:p>
          <a:p>
            <a:pPr marL="285750" indent="-285750" algn="l">
              <a:buFont typeface="Arial" panose="020B0604020202020204" pitchFamily="34" charset="0"/>
              <a:buChar char="•"/>
            </a:pPr>
            <a:r>
              <a:rPr lang="en-US" sz="3200" dirty="0">
                <a:cs typeface="B Nazanin" panose="00000400000000000000" pitchFamily="2" charset="-78"/>
              </a:rPr>
              <a:t>HAL</a:t>
            </a:r>
          </a:p>
        </p:txBody>
      </p:sp>
      <p:sp>
        <p:nvSpPr>
          <p:cNvPr id="5" name="TextBox 4">
            <a:extLst>
              <a:ext uri="{FF2B5EF4-FFF2-40B4-BE49-F238E27FC236}">
                <a16:creationId xmlns:a16="http://schemas.microsoft.com/office/drawing/2014/main" id="{6C7F551F-BF83-7256-4A60-B553F82D0B90}"/>
              </a:ext>
            </a:extLst>
          </p:cNvPr>
          <p:cNvSpPr txBox="1"/>
          <p:nvPr/>
        </p:nvSpPr>
        <p:spPr>
          <a:xfrm>
            <a:off x="947352" y="766804"/>
            <a:ext cx="7274010" cy="584775"/>
          </a:xfrm>
          <a:prstGeom prst="rect">
            <a:avLst/>
          </a:prstGeom>
          <a:noFill/>
        </p:spPr>
        <p:txBody>
          <a:bodyPr wrap="square">
            <a:spAutoFit/>
          </a:bodyPr>
          <a:lstStyle/>
          <a:p>
            <a:pPr algn="ctr" rtl="1"/>
            <a:r>
              <a:rPr lang="fa-IR" sz="3200" dirty="0">
                <a:cs typeface="B Nazanin" panose="00000400000000000000" pitchFamily="2" charset="-78"/>
              </a:rPr>
              <a:t>بررسی روشهای مختلف کد نویسی برای </a:t>
            </a:r>
            <a:r>
              <a:rPr lang="en-US" sz="3200" dirty="0">
                <a:cs typeface="B Nazanin" panose="00000400000000000000" pitchFamily="2" charset="-78"/>
              </a:rPr>
              <a:t>STM32</a:t>
            </a:r>
          </a:p>
        </p:txBody>
      </p:sp>
    </p:spTree>
    <p:extLst>
      <p:ext uri="{BB962C8B-B14F-4D97-AF65-F5344CB8AC3E}">
        <p14:creationId xmlns:p14="http://schemas.microsoft.com/office/powerpoint/2010/main" val="2432815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8C7C7-9CC3-2AED-40DC-CB9538935FB7}"/>
            </a:ext>
          </a:extLst>
        </p:cNvPr>
        <p:cNvGrpSpPr/>
        <p:nvPr/>
      </p:nvGrpSpPr>
      <p:grpSpPr>
        <a:xfrm>
          <a:off x="0" y="0"/>
          <a:ext cx="0" cy="0"/>
          <a:chOff x="0" y="0"/>
          <a:chExt cx="0" cy="0"/>
        </a:xfrm>
      </p:grpSpPr>
      <p:pic>
        <p:nvPicPr>
          <p:cNvPr id="19458" name="Picture 2">
            <a:extLst>
              <a:ext uri="{FF2B5EF4-FFF2-40B4-BE49-F238E27FC236}">
                <a16:creationId xmlns:a16="http://schemas.microsoft.com/office/drawing/2014/main" id="{3D77E468-A4B0-2390-96A9-7288DF561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04875"/>
            <a:ext cx="9144000" cy="5048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A957E67-1485-6173-0C03-89F58A97B898}"/>
              </a:ext>
            </a:extLst>
          </p:cNvPr>
          <p:cNvSpPr txBox="1"/>
          <p:nvPr/>
        </p:nvSpPr>
        <p:spPr>
          <a:xfrm>
            <a:off x="1161535" y="339789"/>
            <a:ext cx="7368746" cy="369332"/>
          </a:xfrm>
          <a:prstGeom prst="rect">
            <a:avLst/>
          </a:prstGeom>
          <a:noFill/>
        </p:spPr>
        <p:txBody>
          <a:bodyPr wrap="square">
            <a:spAutoFit/>
          </a:bodyPr>
          <a:lstStyle/>
          <a:p>
            <a:pPr algn="ctr" rtl="1"/>
            <a:r>
              <a:rPr lang="fa-IR" dirty="0">
                <a:cs typeface="B Nazanin" panose="00000400000000000000" pitchFamily="2" charset="-78"/>
              </a:rPr>
              <a:t>اکوسیستم نرم افزاری شرکت </a:t>
            </a:r>
            <a:r>
              <a:rPr lang="en-US" dirty="0">
                <a:cs typeface="B Nazanin" panose="00000400000000000000" pitchFamily="2" charset="-78"/>
              </a:rPr>
              <a:t>ST</a:t>
            </a:r>
          </a:p>
        </p:txBody>
      </p:sp>
    </p:spTree>
    <p:extLst>
      <p:ext uri="{BB962C8B-B14F-4D97-AF65-F5344CB8AC3E}">
        <p14:creationId xmlns:p14="http://schemas.microsoft.com/office/powerpoint/2010/main" val="21432302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7B845-A5E9-7B0E-41F0-B7E8D2A6B2D3}"/>
            </a:ext>
          </a:extLst>
        </p:cNvPr>
        <p:cNvGrpSpPr/>
        <p:nvPr/>
      </p:nvGrpSpPr>
      <p:grpSpPr>
        <a:xfrm>
          <a:off x="0" y="0"/>
          <a:ext cx="0" cy="0"/>
          <a:chOff x="0" y="0"/>
          <a:chExt cx="0" cy="0"/>
        </a:xfrm>
      </p:grpSpPr>
      <p:pic>
        <p:nvPicPr>
          <p:cNvPr id="21506" name="Picture 2">
            <a:extLst>
              <a:ext uri="{FF2B5EF4-FFF2-40B4-BE49-F238E27FC236}">
                <a16:creationId xmlns:a16="http://schemas.microsoft.com/office/drawing/2014/main" id="{60229831-02AD-40EA-FA51-E0DCC4D9D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66850"/>
            <a:ext cx="91440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61669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823027-3B06-B45D-A3FC-A0439C4A93E3}"/>
            </a:ext>
          </a:extLst>
        </p:cNvPr>
        <p:cNvGrpSpPr/>
        <p:nvPr/>
      </p:nvGrpSpPr>
      <p:grpSpPr>
        <a:xfrm>
          <a:off x="0" y="0"/>
          <a:ext cx="0" cy="0"/>
          <a:chOff x="0" y="0"/>
          <a:chExt cx="0" cy="0"/>
        </a:xfrm>
      </p:grpSpPr>
      <p:pic>
        <p:nvPicPr>
          <p:cNvPr id="20482" name="Picture 2">
            <a:extLst>
              <a:ext uri="{FF2B5EF4-FFF2-40B4-BE49-F238E27FC236}">
                <a16:creationId xmlns:a16="http://schemas.microsoft.com/office/drawing/2014/main" id="{5F464937-F1B3-D04E-9C2E-D0D5D4CEF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494" y="1060621"/>
            <a:ext cx="4983463" cy="4736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749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HAL vs LL - Comparison</a:t>
            </a:r>
          </a:p>
        </p:txBody>
      </p:sp>
      <p:sp>
        <p:nvSpPr>
          <p:cNvPr id="3" name="Content Placeholder 2"/>
          <p:cNvSpPr>
            <a:spLocks noGrp="1"/>
          </p:cNvSpPr>
          <p:nvPr>
            <p:ph idx="1"/>
          </p:nvPr>
        </p:nvSpPr>
        <p:spPr/>
        <p:txBody>
          <a:bodyPr/>
          <a:lstStyle/>
          <a:p>
            <a:pPr>
              <a:spcAft>
                <a:spcPts val="1000"/>
              </a:spcAft>
            </a:pPr>
            <a:r>
              <a:t>HAL: High abstraction layer, easier for beginners, more portable</a:t>
            </a:r>
          </a:p>
          <a:p>
            <a:pPr>
              <a:spcAft>
                <a:spcPts val="1000"/>
              </a:spcAft>
            </a:pPr>
            <a:r>
              <a:t>LL: Low Layer, closer to registers, more efficient, more control</a:t>
            </a:r>
          </a:p>
          <a:p>
            <a:pPr>
              <a:spcAft>
                <a:spcPts val="1000"/>
              </a:spcAft>
            </a:pPr>
            <a:r>
              <a:t>Use HAL for general development, LL for time-critical tasks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GPIO Code Snippet (HAL)</a:t>
            </a:r>
          </a:p>
        </p:txBody>
      </p:sp>
      <p:sp>
        <p:nvSpPr>
          <p:cNvPr id="3" name="Content Placeholder 2"/>
          <p:cNvSpPr>
            <a:spLocks noGrp="1"/>
          </p:cNvSpPr>
          <p:nvPr>
            <p:ph idx="1"/>
          </p:nvPr>
        </p:nvSpPr>
        <p:spPr/>
        <p:txBody>
          <a:bodyPr/>
          <a:lstStyle/>
          <a:p>
            <a:pPr>
              <a:spcAft>
                <a:spcPts val="1000"/>
              </a:spcAft>
            </a:pPr>
            <a:r>
              <a:t>HAL_GPIO_WritePin(GPIOB, GPIO_PIN_0, GPIO_PIN_SET);</a:t>
            </a:r>
          </a:p>
          <a:p>
            <a:pPr>
              <a:spcAft>
                <a:spcPts val="1000"/>
              </a:spcAft>
            </a:pPr>
            <a:r>
              <a:t>HAL_GPIO_TogglePin(GPIOC, GPIO_PIN_13);</a:t>
            </a:r>
          </a:p>
          <a:p>
            <a:pPr>
              <a:spcAft>
                <a:spcPts val="1000"/>
              </a:spcAft>
            </a:pPr>
            <a:r>
              <a:t>if(HAL_GPIO_ReadPin(GPIOA, GPIO_PIN_0) == GPIO_PIN_SET) { ...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B7CED-0632-79BE-DBBA-62AD4ED59EF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FCE7E9FD-09C3-A195-8B51-1DD66E05F410}"/>
              </a:ext>
            </a:extLst>
          </p:cNvPr>
          <p:cNvSpPr txBox="1"/>
          <p:nvPr/>
        </p:nvSpPr>
        <p:spPr>
          <a:xfrm>
            <a:off x="613719" y="1194487"/>
            <a:ext cx="7916562" cy="5355312"/>
          </a:xfrm>
          <a:prstGeom prst="rect">
            <a:avLst/>
          </a:prstGeom>
          <a:noFill/>
        </p:spPr>
        <p:txBody>
          <a:bodyPr wrap="square">
            <a:spAutoFit/>
          </a:bodyPr>
          <a:lstStyle/>
          <a:p>
            <a:r>
              <a:rPr lang="en-US" dirty="0"/>
              <a:t>What is CMSIS?</a:t>
            </a:r>
          </a:p>
          <a:p>
            <a:endParaRPr lang="en-US" dirty="0"/>
          </a:p>
          <a:p>
            <a:r>
              <a:rPr lang="en-US" dirty="0"/>
              <a:t>The Common Microcontroller Software Interface Standard (CMSIS) simplifies microcontroller software development, providing a consistent and efficient interface for developers working with Cortex-M and entry-level Cortex-A processors. It promotes code reuse, portability, and interoperability, enabling developers to focus on application-level logic rather than dealing with low-level hardware details.</a:t>
            </a:r>
          </a:p>
          <a:p>
            <a:endParaRPr lang="en-US" dirty="0"/>
          </a:p>
          <a:p>
            <a:r>
              <a:rPr lang="en-US" dirty="0"/>
              <a:t>CMSIS provides interfaces to processor and peripherals, real-time operating systems, and middleware components and includes a delivery mechanism (CMSIS-Pack) for devices, boards, and software, and enables the combination of software components from multiple vendors. The content on keil.arm.com is extracted directly from CMSIS-Packs.</a:t>
            </a:r>
          </a:p>
          <a:p>
            <a:endParaRPr lang="en-US" dirty="0"/>
          </a:p>
          <a:p>
            <a:r>
              <a:rPr lang="en-US" dirty="0"/>
              <a:t>CMSIS is defined in close cooperation with various silicon and software vendors and provides a common approach to interface to peripherals, real-time operating systems, and middleware components. It is intended to enable interoperability of software components from multiple vendors.</a:t>
            </a:r>
          </a:p>
        </p:txBody>
      </p:sp>
      <p:pic>
        <p:nvPicPr>
          <p:cNvPr id="8" name="Picture 7">
            <a:extLst>
              <a:ext uri="{FF2B5EF4-FFF2-40B4-BE49-F238E27FC236}">
                <a16:creationId xmlns:a16="http://schemas.microsoft.com/office/drawing/2014/main" id="{D92875F5-6455-8768-13A5-61170A13BB24}"/>
              </a:ext>
            </a:extLst>
          </p:cNvPr>
          <p:cNvPicPr>
            <a:picLocks noChangeAspect="1"/>
          </p:cNvPicPr>
          <p:nvPr/>
        </p:nvPicPr>
        <p:blipFill>
          <a:blip r:embed="rId2"/>
          <a:stretch>
            <a:fillRect/>
          </a:stretch>
        </p:blipFill>
        <p:spPr>
          <a:xfrm>
            <a:off x="6329749" y="416139"/>
            <a:ext cx="1905000" cy="638175"/>
          </a:xfrm>
          <a:prstGeom prst="rect">
            <a:avLst/>
          </a:prstGeom>
        </p:spPr>
      </p:pic>
      <p:sp>
        <p:nvSpPr>
          <p:cNvPr id="9" name="TextBox 8">
            <a:extLst>
              <a:ext uri="{FF2B5EF4-FFF2-40B4-BE49-F238E27FC236}">
                <a16:creationId xmlns:a16="http://schemas.microsoft.com/office/drawing/2014/main" id="{EC60F5EB-296D-49C3-56FE-BE20D6F8869F}"/>
              </a:ext>
            </a:extLst>
          </p:cNvPr>
          <p:cNvSpPr txBox="1"/>
          <p:nvPr/>
        </p:nvSpPr>
        <p:spPr>
          <a:xfrm>
            <a:off x="922638" y="339789"/>
            <a:ext cx="7607643" cy="369332"/>
          </a:xfrm>
          <a:prstGeom prst="rect">
            <a:avLst/>
          </a:prstGeom>
          <a:noFill/>
        </p:spPr>
        <p:txBody>
          <a:bodyPr wrap="square">
            <a:spAutoFit/>
          </a:bodyPr>
          <a:lstStyle/>
          <a:p>
            <a:pPr algn="ctr" rtl="1"/>
            <a:r>
              <a:rPr lang="fa-IR" dirty="0">
                <a:cs typeface="B Nazanin" panose="00000400000000000000" pitchFamily="2" charset="-78"/>
              </a:rPr>
              <a:t>لایه ی نرم افزاری استاندارد </a:t>
            </a:r>
            <a:r>
              <a:rPr lang="en-US" dirty="0">
                <a:cs typeface="B Nazanin" panose="00000400000000000000" pitchFamily="2" charset="-78"/>
              </a:rPr>
              <a:t>ARM</a:t>
            </a:r>
            <a:r>
              <a:rPr lang="fa-IR" dirty="0">
                <a:cs typeface="B Nazanin" panose="00000400000000000000" pitchFamily="2" charset="-78"/>
              </a:rPr>
              <a:t> ها</a:t>
            </a:r>
          </a:p>
        </p:txBody>
      </p:sp>
    </p:spTree>
    <p:extLst>
      <p:ext uri="{BB962C8B-B14F-4D97-AF65-F5344CB8AC3E}">
        <p14:creationId xmlns:p14="http://schemas.microsoft.com/office/powerpoint/2010/main" val="7966842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72EE9-644E-1D4C-FC81-54209DA512EE}"/>
            </a:ext>
          </a:extLst>
        </p:cNvPr>
        <p:cNvGrpSpPr/>
        <p:nvPr/>
      </p:nvGrpSpPr>
      <p:grpSpPr>
        <a:xfrm>
          <a:off x="0" y="0"/>
          <a:ext cx="0" cy="0"/>
          <a:chOff x="0" y="0"/>
          <a:chExt cx="0" cy="0"/>
        </a:xfrm>
      </p:grpSpPr>
      <p:pic>
        <p:nvPicPr>
          <p:cNvPr id="23554" name="Picture 2">
            <a:extLst>
              <a:ext uri="{FF2B5EF4-FFF2-40B4-BE49-F238E27FC236}">
                <a16:creationId xmlns:a16="http://schemas.microsoft.com/office/drawing/2014/main" id="{9BB68E3A-40EE-306E-1ECA-6E539E78D0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1395413"/>
            <a:ext cx="9048750" cy="40671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7846D31-6244-DB8F-9D9A-8B09D776B3C8}"/>
              </a:ext>
            </a:extLst>
          </p:cNvPr>
          <p:cNvSpPr txBox="1"/>
          <p:nvPr/>
        </p:nvSpPr>
        <p:spPr>
          <a:xfrm>
            <a:off x="601362" y="339789"/>
            <a:ext cx="7928919" cy="369332"/>
          </a:xfrm>
          <a:prstGeom prst="rect">
            <a:avLst/>
          </a:prstGeom>
          <a:noFill/>
        </p:spPr>
        <p:txBody>
          <a:bodyPr wrap="square">
            <a:spAutoFit/>
          </a:bodyPr>
          <a:lstStyle/>
          <a:p>
            <a:pPr algn="ctr" rtl="1"/>
            <a:r>
              <a:rPr lang="fa-IR" dirty="0">
                <a:cs typeface="B Nazanin" panose="00000400000000000000" pitchFamily="2" charset="-78"/>
              </a:rPr>
              <a:t>اکوسیستم نرم افزاری شرکت </a:t>
            </a:r>
            <a:r>
              <a:rPr lang="en-US" dirty="0">
                <a:cs typeface="B Nazanin" panose="00000400000000000000" pitchFamily="2" charset="-78"/>
              </a:rPr>
              <a:t>ARM</a:t>
            </a:r>
          </a:p>
        </p:txBody>
      </p:sp>
    </p:spTree>
    <p:extLst>
      <p:ext uri="{BB962C8B-B14F-4D97-AF65-F5344CB8AC3E}">
        <p14:creationId xmlns:p14="http://schemas.microsoft.com/office/powerpoint/2010/main" val="24243546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20DF5-ACDA-D14B-0420-FE8A9EA2EE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CA03E0-1269-0DB9-0922-65F0633F92F8}"/>
              </a:ext>
            </a:extLst>
          </p:cNvPr>
          <p:cNvSpPr>
            <a:spLocks noGrp="1"/>
          </p:cNvSpPr>
          <p:nvPr>
            <p:ph type="title"/>
          </p:nvPr>
        </p:nvSpPr>
        <p:spPr/>
        <p:txBody>
          <a:bodyPr/>
          <a:lstStyle/>
          <a:p>
            <a:pPr rtl="1"/>
            <a:r>
              <a:rPr lang="fa-IR" dirty="0">
                <a:cs typeface="B Nazanin" panose="00000400000000000000" pitchFamily="2" charset="-78"/>
              </a:rPr>
              <a:t>جلسه ی 1</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E03AE5FE-C730-B401-12E3-C1A650757D7C}"/>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توضیحات مقدماتی و پیش نیازهای نرم افزاری</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AED1CB34-D07C-6220-2F8B-DED50F5B4CF4}"/>
              </a:ext>
            </a:extLst>
          </p:cNvPr>
          <p:cNvSpPr txBox="1"/>
          <p:nvPr/>
        </p:nvSpPr>
        <p:spPr>
          <a:xfrm>
            <a:off x="286265" y="2752110"/>
            <a:ext cx="8571470" cy="3693319"/>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آشنایی با مفهوم میکروکنترلر و بررسی موارد مشابه</a:t>
            </a:r>
          </a:p>
          <a:p>
            <a:pPr marL="285750" indent="-285750" algn="r" rtl="1">
              <a:buFont typeface="Arial" panose="020B0604020202020204" pitchFamily="34" charset="0"/>
              <a:buChar char="•"/>
            </a:pPr>
            <a:r>
              <a:rPr lang="fa-IR" dirty="0">
                <a:cs typeface="B Nazanin" panose="00000400000000000000" pitchFamily="2" charset="-78"/>
              </a:rPr>
              <a:t>آشنایی با هسته ی </a:t>
            </a:r>
            <a:r>
              <a:rPr lang="en-US" dirty="0">
                <a:cs typeface="B Nazanin" panose="00000400000000000000" pitchFamily="2" charset="-78"/>
              </a:rPr>
              <a:t> ARM </a:t>
            </a:r>
            <a:r>
              <a:rPr lang="fa-IR" dirty="0">
                <a:cs typeface="B Nazanin" panose="00000400000000000000" pitchFamily="2" charset="-78"/>
              </a:rPr>
              <a:t>و بررسی موارد مشابه</a:t>
            </a:r>
          </a:p>
          <a:p>
            <a:pPr marL="285750" indent="-285750" algn="r" rtl="1">
              <a:buFont typeface="Arial" panose="020B0604020202020204" pitchFamily="34" charset="0"/>
              <a:buChar char="•"/>
            </a:pPr>
            <a:r>
              <a:rPr lang="fa-IR" dirty="0">
                <a:cs typeface="B Nazanin" panose="00000400000000000000" pitchFamily="2" charset="-78"/>
              </a:rPr>
              <a:t>آشنایی با انواع شرکتهای تولید کننده ی میکروکنترلر </a:t>
            </a:r>
            <a:r>
              <a:rPr lang="en-US" dirty="0">
                <a:cs typeface="B Nazanin" panose="00000400000000000000" pitchFamily="2" charset="-78"/>
              </a:rPr>
              <a:t>ARM</a:t>
            </a:r>
          </a:p>
          <a:p>
            <a:pPr marL="285750" indent="-285750" algn="r" rtl="1">
              <a:buFont typeface="Arial" panose="020B0604020202020204" pitchFamily="34" charset="0"/>
              <a:buChar char="•"/>
            </a:pPr>
            <a:r>
              <a:rPr lang="fa-IR" dirty="0">
                <a:cs typeface="B Nazanin" panose="00000400000000000000" pitchFamily="2" charset="-78"/>
              </a:rPr>
              <a:t>آشنایی با خانواده های مختلف میکروکنترلر های شرکت </a:t>
            </a:r>
            <a:r>
              <a:rPr lang="en-US" dirty="0">
                <a:cs typeface="B Nazanin" panose="00000400000000000000" pitchFamily="2" charset="-78"/>
              </a:rPr>
              <a:t>ST</a:t>
            </a:r>
          </a:p>
          <a:p>
            <a:pPr marL="285750" indent="-285750" algn="r" rtl="1">
              <a:buFont typeface="Arial" panose="020B0604020202020204" pitchFamily="34" charset="0"/>
              <a:buChar char="•"/>
            </a:pPr>
            <a:r>
              <a:rPr lang="fa-IR" dirty="0">
                <a:cs typeface="B Nazanin" panose="00000400000000000000" pitchFamily="2" charset="-78"/>
              </a:rPr>
              <a:t>بررسی مستندات میکروکنترلر مورد آموزش </a:t>
            </a:r>
          </a:p>
          <a:p>
            <a:pPr marL="285750" indent="-285750" algn="r" rtl="1">
              <a:buFont typeface="Arial" panose="020B0604020202020204" pitchFamily="34" charset="0"/>
              <a:buChar char="•"/>
            </a:pPr>
            <a:r>
              <a:rPr lang="fa-IR" dirty="0">
                <a:cs typeface="B Nazanin" panose="00000400000000000000" pitchFamily="2" charset="-78"/>
              </a:rPr>
              <a:t>بررسی روشهای مختلف کد نویسی برای </a:t>
            </a:r>
            <a:r>
              <a:rPr lang="en-US" dirty="0">
                <a:cs typeface="B Nazanin" panose="00000400000000000000" pitchFamily="2" charset="-78"/>
              </a:rPr>
              <a:t>STM32</a:t>
            </a:r>
          </a:p>
          <a:p>
            <a:pPr marL="285750" indent="-285750" algn="r" rtl="1">
              <a:buFont typeface="Arial" panose="020B0604020202020204" pitchFamily="34" charset="0"/>
              <a:buChar char="•"/>
            </a:pPr>
            <a:r>
              <a:rPr lang="en-US" dirty="0">
                <a:cs typeface="B Nazanin" panose="00000400000000000000" pitchFamily="2" charset="-78"/>
              </a:rPr>
              <a:t>(Registry, SPL , LL , HAL) </a:t>
            </a:r>
            <a:r>
              <a:rPr lang="fa-IR" dirty="0">
                <a:cs typeface="B Nazanin" panose="00000400000000000000" pitchFamily="2" charset="-78"/>
              </a:rPr>
              <a:t>و مفهوم </a:t>
            </a:r>
            <a:r>
              <a:rPr lang="en-US" dirty="0">
                <a:cs typeface="B Nazanin" panose="00000400000000000000" pitchFamily="2" charset="-78"/>
              </a:rPr>
              <a:t>CMSIS</a:t>
            </a:r>
          </a:p>
          <a:p>
            <a:pPr marL="285750" indent="-285750" algn="r" rtl="1">
              <a:buFont typeface="Arial" panose="020B0604020202020204" pitchFamily="34" charset="0"/>
              <a:buChar char="•"/>
            </a:pPr>
            <a:r>
              <a:rPr lang="fa-IR" dirty="0">
                <a:cs typeface="B Nazanin" panose="00000400000000000000" pitchFamily="2" charset="-78"/>
              </a:rPr>
              <a:t>آشنایی با محیطهای مختلف توسعه ی کد برای میکروکنترلرهای </a:t>
            </a:r>
            <a:r>
              <a:rPr lang="en-US" dirty="0">
                <a:cs typeface="B Nazanin" panose="00000400000000000000" pitchFamily="2" charset="-78"/>
              </a:rPr>
              <a:t>ARM (</a:t>
            </a:r>
            <a:r>
              <a:rPr lang="en-US" dirty="0" err="1">
                <a:cs typeface="B Nazanin" panose="00000400000000000000" pitchFamily="2" charset="-78"/>
              </a:rPr>
              <a:t>Keil,VSCode</a:t>
            </a:r>
            <a:r>
              <a:rPr lang="en-US" dirty="0">
                <a:cs typeface="B Nazanin" panose="00000400000000000000" pitchFamily="2" charset="-78"/>
              </a:rPr>
              <a:t>, STM32CubeIDE,IAR,Arduino) </a:t>
            </a:r>
          </a:p>
          <a:p>
            <a:pPr marL="285750" indent="-285750" algn="r" rtl="1">
              <a:buFont typeface="Arial" panose="020B0604020202020204" pitchFamily="34" charset="0"/>
              <a:buChar char="•"/>
            </a:pPr>
            <a:r>
              <a:rPr lang="fa-IR" dirty="0">
                <a:cs typeface="B Nazanin" panose="00000400000000000000" pitchFamily="2" charset="-78"/>
              </a:rPr>
              <a:t>آشنایی با  روشهای پروگرام کردن</a:t>
            </a:r>
            <a:r>
              <a:rPr lang="en-US" dirty="0">
                <a:cs typeface="B Nazanin" panose="00000400000000000000" pitchFamily="2" charset="-78"/>
              </a:rPr>
              <a:t>STM32</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توسط </a:t>
            </a:r>
            <a:r>
              <a:rPr lang="en-US" dirty="0">
                <a:cs typeface="B Nazanin" panose="00000400000000000000" pitchFamily="2" charset="-78"/>
              </a:rPr>
              <a:t>JTAG</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a:t>
            </a:r>
            <a:r>
              <a:rPr lang="en-US" dirty="0">
                <a:cs typeface="B Nazanin" panose="00000400000000000000" pitchFamily="2" charset="-78"/>
              </a:rPr>
              <a:t>SWD</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بوت لودرهای داخلی و خارجی </a:t>
            </a:r>
          </a:p>
          <a:p>
            <a:pPr marL="285750" indent="-285750" algn="r" rtl="1">
              <a:buFont typeface="Arial" panose="020B0604020202020204" pitchFamily="34" charset="0"/>
              <a:buChar char="•"/>
            </a:pPr>
            <a:r>
              <a:rPr lang="fa-IR" dirty="0">
                <a:cs typeface="B Nazanin" panose="00000400000000000000" pitchFamily="2" charset="-78"/>
              </a:rPr>
              <a:t>نصب نرم افزارهای مختلف توسعه ی کد برای میکروکنترلرهای </a:t>
            </a:r>
            <a:r>
              <a:rPr lang="en-US" dirty="0">
                <a:cs typeface="B Nazanin" panose="00000400000000000000" pitchFamily="2" charset="-78"/>
              </a:rPr>
              <a:t>ARM (</a:t>
            </a:r>
            <a:r>
              <a:rPr lang="en-US" dirty="0" err="1">
                <a:cs typeface="B Nazanin" panose="00000400000000000000" pitchFamily="2" charset="-78"/>
              </a:rPr>
              <a:t>Keil,VSCode</a:t>
            </a:r>
            <a:r>
              <a:rPr lang="en-US" dirty="0">
                <a:cs typeface="B Nazanin" panose="00000400000000000000" pitchFamily="2" charset="-78"/>
              </a:rPr>
              <a:t>, </a:t>
            </a:r>
            <a:r>
              <a:rPr lang="fa-IR" dirty="0">
                <a:cs typeface="B Nazanin" panose="00000400000000000000" pitchFamily="2" charset="-78"/>
              </a:rPr>
              <a:t>  </a:t>
            </a:r>
            <a:r>
              <a:rPr lang="en-US" dirty="0">
                <a:cs typeface="B Nazanin" panose="00000400000000000000" pitchFamily="2" charset="-78"/>
              </a:rPr>
              <a:t>STM32CubeIDE,IAR,…)  </a:t>
            </a:r>
            <a:r>
              <a:rPr lang="fa-IR" dirty="0">
                <a:cs typeface="B Nazanin" panose="00000400000000000000" pitchFamily="2" charset="-78"/>
              </a:rPr>
              <a:t>و اجرای پروژه ی چشمک زن در هر یک از آنها</a:t>
            </a:r>
          </a:p>
          <a:p>
            <a:pPr marL="285750" indent="-285750" algn="r" rtl="1">
              <a:buFont typeface="Arial" panose="020B0604020202020204" pitchFamily="34" charset="0"/>
              <a:buChar char="•"/>
            </a:pPr>
            <a:endParaRPr lang="fa-IR" dirty="0">
              <a:cs typeface="B Nazanin" panose="00000400000000000000" pitchFamily="2" charset="-78"/>
            </a:endParaRPr>
          </a:p>
        </p:txBody>
      </p:sp>
    </p:spTree>
    <p:extLst>
      <p:ext uri="{BB962C8B-B14F-4D97-AF65-F5344CB8AC3E}">
        <p14:creationId xmlns:p14="http://schemas.microsoft.com/office/powerpoint/2010/main" val="2964588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15032-A4EC-A441-1481-DD364B8D7413}"/>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C797C679-01F9-A94F-18DE-34BFA9998CC3}"/>
              </a:ext>
            </a:extLst>
          </p:cNvPr>
          <p:cNvSpPr txBox="1"/>
          <p:nvPr/>
        </p:nvSpPr>
        <p:spPr>
          <a:xfrm>
            <a:off x="914400" y="418863"/>
            <a:ext cx="7315200" cy="584775"/>
          </a:xfrm>
          <a:prstGeom prst="rect">
            <a:avLst/>
          </a:prstGeom>
          <a:noFill/>
        </p:spPr>
        <p:txBody>
          <a:bodyPr wrap="square">
            <a:spAutoFit/>
          </a:bodyPr>
          <a:lstStyle/>
          <a:p>
            <a:pPr algn="ctr" rtl="1"/>
            <a:r>
              <a:rPr lang="fa-IR" sz="3200" dirty="0">
                <a:cs typeface="B Nazanin" panose="00000400000000000000" pitchFamily="2" charset="-78"/>
              </a:rPr>
              <a:t>آشنایی با  روشهای برنامه ریزی کردن </a:t>
            </a:r>
            <a:r>
              <a:rPr lang="en-US" sz="3200" dirty="0">
                <a:cs typeface="B Nazanin" panose="00000400000000000000" pitchFamily="2" charset="-78"/>
              </a:rPr>
              <a:t> </a:t>
            </a:r>
            <a:r>
              <a:rPr lang="fa-IR" sz="3200" dirty="0">
                <a:cs typeface="B Nazanin" panose="00000400000000000000" pitchFamily="2" charset="-78"/>
              </a:rPr>
              <a:t>میکروکنترلرها</a:t>
            </a:r>
          </a:p>
        </p:txBody>
      </p:sp>
      <p:sp>
        <p:nvSpPr>
          <p:cNvPr id="3" name="TextBox 2">
            <a:extLst>
              <a:ext uri="{FF2B5EF4-FFF2-40B4-BE49-F238E27FC236}">
                <a16:creationId xmlns:a16="http://schemas.microsoft.com/office/drawing/2014/main" id="{8151BC10-3FF3-ED2F-D99B-2E16D044DA0A}"/>
              </a:ext>
            </a:extLst>
          </p:cNvPr>
          <p:cNvSpPr txBox="1"/>
          <p:nvPr/>
        </p:nvSpPr>
        <p:spPr>
          <a:xfrm>
            <a:off x="1005016" y="1705917"/>
            <a:ext cx="7471719" cy="1938992"/>
          </a:xfrm>
          <a:prstGeom prst="rect">
            <a:avLst/>
          </a:prstGeom>
          <a:noFill/>
        </p:spPr>
        <p:txBody>
          <a:bodyPr wrap="square">
            <a:spAutoFit/>
          </a:bodyPr>
          <a:lstStyle/>
          <a:p>
            <a:pPr marL="342900" indent="-342900">
              <a:buFont typeface="Arial" panose="020B0604020202020204" pitchFamily="34" charset="0"/>
              <a:buChar char="•"/>
            </a:pPr>
            <a:r>
              <a:rPr lang="en-US" sz="2400" dirty="0">
                <a:cs typeface="B Nazanin" panose="00000400000000000000" pitchFamily="2" charset="-78"/>
              </a:rPr>
              <a:t>JTAG</a:t>
            </a:r>
          </a:p>
          <a:p>
            <a:pPr marL="342900" indent="-342900">
              <a:buFont typeface="Arial" panose="020B0604020202020204" pitchFamily="34" charset="0"/>
              <a:buChar char="•"/>
            </a:pPr>
            <a:r>
              <a:rPr lang="en-US" sz="2400" dirty="0">
                <a:cs typeface="B Nazanin" panose="00000400000000000000" pitchFamily="2" charset="-78"/>
              </a:rPr>
              <a:t>SWD</a:t>
            </a:r>
          </a:p>
          <a:p>
            <a:pPr marL="342900" indent="-342900">
              <a:buFont typeface="Arial" panose="020B0604020202020204" pitchFamily="34" charset="0"/>
              <a:buChar char="•"/>
            </a:pPr>
            <a:r>
              <a:rPr lang="en-US" sz="2400" dirty="0" err="1">
                <a:cs typeface="B Nazanin" panose="00000400000000000000" pitchFamily="2" charset="-78"/>
              </a:rPr>
              <a:t>BootLoader</a:t>
            </a:r>
            <a:r>
              <a:rPr lang="en-US" sz="2400" dirty="0">
                <a:cs typeface="B Nazanin" panose="00000400000000000000" pitchFamily="2" charset="-78"/>
              </a:rPr>
              <a:t> Internal</a:t>
            </a:r>
          </a:p>
          <a:p>
            <a:pPr marL="342900" indent="-342900">
              <a:buFont typeface="Arial" panose="020B0604020202020204" pitchFamily="34" charset="0"/>
              <a:buChar char="•"/>
            </a:pPr>
            <a:r>
              <a:rPr lang="en-US" sz="2400" dirty="0" err="1">
                <a:cs typeface="B Nazanin" panose="00000400000000000000" pitchFamily="2" charset="-78"/>
              </a:rPr>
              <a:t>BootLoader</a:t>
            </a:r>
            <a:r>
              <a:rPr lang="en-US" sz="2400" dirty="0">
                <a:cs typeface="B Nazanin" panose="00000400000000000000" pitchFamily="2" charset="-78"/>
              </a:rPr>
              <a:t> External</a:t>
            </a:r>
          </a:p>
          <a:p>
            <a:pPr marL="342900" indent="-342900">
              <a:buFont typeface="Arial" panose="020B0604020202020204" pitchFamily="34" charset="0"/>
              <a:buChar char="•"/>
            </a:pPr>
            <a:endParaRPr lang="en-US" sz="2400" dirty="0"/>
          </a:p>
        </p:txBody>
      </p:sp>
      <p:pic>
        <p:nvPicPr>
          <p:cNvPr id="28674" name="Picture 2" descr="SWD Vs. JTAG: A Comparison Of Embedded Debugging Interfaces ...">
            <a:extLst>
              <a:ext uri="{FF2B5EF4-FFF2-40B4-BE49-F238E27FC236}">
                <a16:creationId xmlns:a16="http://schemas.microsoft.com/office/drawing/2014/main" id="{D11DA4D7-8042-E692-1068-A82F711ACF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973" y="3836001"/>
            <a:ext cx="6188247" cy="2770745"/>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Sinkr ST-Link V2(CN Ver.) stlink MCU Programmer with SWIM JTAG SWD ...">
            <a:extLst>
              <a:ext uri="{FF2B5EF4-FFF2-40B4-BE49-F238E27FC236}">
                <a16:creationId xmlns:a16="http://schemas.microsoft.com/office/drawing/2014/main" id="{9D8DC273-09F7-EFB5-CBC3-42DC25A52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220" y="3982661"/>
            <a:ext cx="2078509" cy="2078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9592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C37CC-9E45-0237-506B-E385DF77C37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7AA9DBB-4463-3CD2-6C42-7FD32FC124ED}"/>
              </a:ext>
            </a:extLst>
          </p:cNvPr>
          <p:cNvSpPr txBox="1"/>
          <p:nvPr/>
        </p:nvSpPr>
        <p:spPr>
          <a:xfrm>
            <a:off x="263611" y="843677"/>
            <a:ext cx="8707394" cy="5001369"/>
          </a:xfrm>
          <a:prstGeom prst="rect">
            <a:avLst/>
          </a:prstGeom>
          <a:noFill/>
        </p:spPr>
        <p:txBody>
          <a:bodyPr wrap="square">
            <a:spAutoFit/>
          </a:bodyPr>
          <a:lstStyle/>
          <a:p>
            <a:r>
              <a:rPr lang="en-US" sz="1400" b="0" i="0" dirty="0">
                <a:effectLst/>
                <a:latin typeface="-apple-system"/>
              </a:rPr>
              <a:t>1️⃣ Define Your Project Requirements</a:t>
            </a:r>
            <a:br>
              <a:rPr lang="en-US" sz="1400" b="0" i="0" dirty="0">
                <a:effectLst/>
                <a:latin typeface="-apple-system"/>
              </a:rPr>
            </a:br>
            <a:r>
              <a:rPr lang="en-US" sz="1400" b="0" i="0" dirty="0">
                <a:effectLst/>
                <a:latin typeface="-apple-system"/>
              </a:rPr>
              <a:t>🔹 Processing Power: Does your project need high-speed processing? For simple tasks, an 8-bit MCU might suffice, but for complex computations, a 32-bit MCU like STM32 or ESP32 could be ideal.</a:t>
            </a:r>
            <a:br>
              <a:rPr lang="en-US" sz="1400" b="0" i="0" dirty="0">
                <a:effectLst/>
                <a:latin typeface="-apple-system"/>
              </a:rPr>
            </a:br>
            <a:r>
              <a:rPr lang="en-US" sz="1400" b="0" i="0" dirty="0">
                <a:effectLst/>
                <a:latin typeface="-apple-system"/>
              </a:rPr>
              <a:t>🔹 Memory Needs: Identify the RAM and Flash requirements for your code and data.</a:t>
            </a:r>
            <a:br>
              <a:rPr lang="en-US" sz="1400" b="0" i="0" dirty="0">
                <a:effectLst/>
                <a:latin typeface="-apple-system"/>
              </a:rPr>
            </a:br>
            <a:r>
              <a:rPr lang="en-US" sz="1400" b="0" i="0" dirty="0">
                <a:effectLst/>
                <a:latin typeface="-apple-system"/>
              </a:rPr>
              <a:t>🔹 Power Consumption: Low-power MCUs are crucial for battery-operated devices.</a:t>
            </a:r>
            <a:br>
              <a:rPr lang="en-US" sz="1400" b="0" i="0" dirty="0">
                <a:effectLst/>
                <a:latin typeface="-apple-system"/>
              </a:rPr>
            </a:br>
            <a:br>
              <a:rPr lang="en-US" sz="1400" b="0" i="0" dirty="0">
                <a:effectLst/>
                <a:latin typeface="-apple-system"/>
              </a:rPr>
            </a:br>
            <a:r>
              <a:rPr lang="en-US" sz="1400" b="0" i="0" dirty="0">
                <a:effectLst/>
                <a:latin typeface="-apple-system"/>
              </a:rPr>
              <a:t>2️⃣ Evaluate Peripheral Support</a:t>
            </a:r>
            <a:br>
              <a:rPr lang="en-US" sz="1400" b="0" i="0" dirty="0">
                <a:effectLst/>
                <a:latin typeface="-apple-system"/>
              </a:rPr>
            </a:br>
            <a:r>
              <a:rPr lang="en-US" sz="1400" b="0" i="0" dirty="0">
                <a:effectLst/>
                <a:latin typeface="-apple-system"/>
              </a:rPr>
              <a:t>🔹 Communication Protocols: Does your project need I2C, SPI, UART, or CAN?</a:t>
            </a:r>
            <a:br>
              <a:rPr lang="en-US" sz="1400" b="0" i="0" dirty="0">
                <a:effectLst/>
                <a:latin typeface="-apple-system"/>
              </a:rPr>
            </a:br>
            <a:r>
              <a:rPr lang="en-US" sz="1400" b="0" i="0" dirty="0">
                <a:effectLst/>
                <a:latin typeface="-apple-system"/>
              </a:rPr>
              <a:t>🔹 Sensor Interfaces: Ensure the MCU supports the required ADC, DAC, or GPIO pins.</a:t>
            </a:r>
            <a:br>
              <a:rPr lang="en-US" sz="1400" b="0" i="0" dirty="0">
                <a:effectLst/>
                <a:latin typeface="-apple-system"/>
              </a:rPr>
            </a:br>
            <a:r>
              <a:rPr lang="en-US" sz="1400" b="0" i="0" dirty="0">
                <a:effectLst/>
                <a:latin typeface="-apple-system"/>
              </a:rPr>
              <a:t>🔹 Special Features: Look for built-in Wi-Fi, BLE, or hardware accelerators if needed.</a:t>
            </a:r>
            <a:br>
              <a:rPr lang="en-US" sz="1400" b="0" i="0" dirty="0">
                <a:effectLst/>
                <a:latin typeface="-apple-system"/>
              </a:rPr>
            </a:br>
            <a:br>
              <a:rPr lang="en-US" sz="1400" b="0" i="0" dirty="0">
                <a:effectLst/>
                <a:latin typeface="-apple-system"/>
              </a:rPr>
            </a:br>
            <a:r>
              <a:rPr lang="en-US" sz="1400" b="0" i="0" dirty="0">
                <a:effectLst/>
                <a:latin typeface="-apple-system"/>
              </a:rPr>
              <a:t>3️⃣ Development Ecosystem</a:t>
            </a:r>
            <a:br>
              <a:rPr lang="en-US" sz="1400" b="0" i="0" dirty="0">
                <a:effectLst/>
                <a:latin typeface="-apple-system"/>
              </a:rPr>
            </a:br>
            <a:r>
              <a:rPr lang="en-US" sz="1400" b="0" i="0" dirty="0">
                <a:effectLst/>
                <a:latin typeface="-apple-system"/>
              </a:rPr>
              <a:t>🔹 Toolchain Compatibility: Check if it supports IDEs like VS Code, Keil, or Arduino.</a:t>
            </a:r>
            <a:br>
              <a:rPr lang="en-US" sz="1400" b="0" i="0" dirty="0">
                <a:effectLst/>
                <a:latin typeface="-apple-system"/>
              </a:rPr>
            </a:br>
            <a:r>
              <a:rPr lang="en-US" sz="1400" b="0" i="0" dirty="0">
                <a:effectLst/>
                <a:latin typeface="-apple-system"/>
              </a:rPr>
              <a:t>🔹 Libraries and Documentation: A robust ecosystem with extensive libraries can save time.</a:t>
            </a:r>
            <a:br>
              <a:rPr lang="en-US" sz="1400" b="0" i="0" dirty="0">
                <a:effectLst/>
                <a:latin typeface="-apple-system"/>
              </a:rPr>
            </a:br>
            <a:br>
              <a:rPr lang="en-US" sz="1400" b="0" i="0" dirty="0">
                <a:effectLst/>
                <a:latin typeface="-apple-system"/>
              </a:rPr>
            </a:br>
            <a:r>
              <a:rPr lang="en-US" sz="1400" b="0" i="0" dirty="0">
                <a:effectLst/>
                <a:latin typeface="-apple-system"/>
              </a:rPr>
              <a:t>4️⃣ Cost and Availability</a:t>
            </a:r>
            <a:br>
              <a:rPr lang="en-US" sz="1400" b="0" i="0" dirty="0">
                <a:effectLst/>
                <a:latin typeface="-apple-system"/>
              </a:rPr>
            </a:br>
            <a:r>
              <a:rPr lang="en-US" sz="1400" b="0" i="0" dirty="0">
                <a:effectLst/>
                <a:latin typeface="-apple-system"/>
              </a:rPr>
              <a:t>🔹 Budget Constraints: Balance features with cost without compromising critical requirements.</a:t>
            </a:r>
            <a:br>
              <a:rPr lang="en-US" sz="1400" b="0" i="0" dirty="0">
                <a:effectLst/>
                <a:latin typeface="-apple-system"/>
              </a:rPr>
            </a:br>
            <a:r>
              <a:rPr lang="en-US" sz="1400" b="0" i="0" dirty="0">
                <a:effectLst/>
                <a:latin typeface="-apple-system"/>
              </a:rPr>
              <a:t>🔹 Supply Chain: Ensure the MCU is readily available to avoid project delays.</a:t>
            </a:r>
            <a:br>
              <a:rPr lang="en-US" sz="1400" b="0" i="0" dirty="0">
                <a:effectLst/>
                <a:latin typeface="-apple-system"/>
              </a:rPr>
            </a:br>
            <a:br>
              <a:rPr lang="en-US" sz="1400" b="0" i="0" dirty="0">
                <a:effectLst/>
                <a:latin typeface="-apple-system"/>
              </a:rPr>
            </a:br>
            <a:r>
              <a:rPr lang="en-US" sz="1400" b="0" i="0" dirty="0">
                <a:effectLst/>
                <a:latin typeface="-apple-system"/>
              </a:rPr>
              <a:t>5️⃣ Scalability and Support</a:t>
            </a:r>
            <a:br>
              <a:rPr lang="en-US" sz="1400" b="0" i="0" dirty="0">
                <a:effectLst/>
                <a:latin typeface="-apple-system"/>
              </a:rPr>
            </a:br>
            <a:r>
              <a:rPr lang="en-US" sz="1400" b="0" i="0" dirty="0">
                <a:effectLst/>
                <a:latin typeface="-apple-system"/>
              </a:rPr>
              <a:t>🔹 Consider whether the MCU family offers higher-end models for future upgrades.</a:t>
            </a:r>
            <a:br>
              <a:rPr lang="en-US" sz="1400" b="0" i="0" dirty="0">
                <a:effectLst/>
                <a:latin typeface="-apple-system"/>
              </a:rPr>
            </a:br>
            <a:r>
              <a:rPr lang="en-US" sz="1400" b="0" i="0" dirty="0">
                <a:effectLst/>
                <a:latin typeface="-apple-system"/>
              </a:rPr>
              <a:t>🔹 Look for strong community support and manufacturer resources.</a:t>
            </a:r>
            <a:br>
              <a:rPr lang="en-US" sz="1100" b="0" i="0" dirty="0">
                <a:effectLst/>
                <a:latin typeface="-apple-system"/>
              </a:rPr>
            </a:br>
            <a:endParaRPr lang="en-US" sz="1100" dirty="0"/>
          </a:p>
        </p:txBody>
      </p:sp>
      <p:sp>
        <p:nvSpPr>
          <p:cNvPr id="5" name="TextBox 4">
            <a:extLst>
              <a:ext uri="{FF2B5EF4-FFF2-40B4-BE49-F238E27FC236}">
                <a16:creationId xmlns:a16="http://schemas.microsoft.com/office/drawing/2014/main" id="{6DA72404-D3CB-4D7C-6BB9-6AA8130FFE05}"/>
              </a:ext>
            </a:extLst>
          </p:cNvPr>
          <p:cNvSpPr txBox="1"/>
          <p:nvPr/>
        </p:nvSpPr>
        <p:spPr>
          <a:xfrm>
            <a:off x="642551" y="289010"/>
            <a:ext cx="7875373" cy="369332"/>
          </a:xfrm>
          <a:prstGeom prst="rect">
            <a:avLst/>
          </a:prstGeom>
          <a:noFill/>
        </p:spPr>
        <p:txBody>
          <a:bodyPr wrap="square">
            <a:spAutoFit/>
          </a:bodyPr>
          <a:lstStyle/>
          <a:p>
            <a:pPr algn="ctr" rtl="1"/>
            <a:r>
              <a:rPr lang="fa-IR" dirty="0">
                <a:cs typeface="B Nazanin" panose="00000400000000000000" pitchFamily="2" charset="-78"/>
              </a:rPr>
              <a:t>انتخاب میکروکنترلر مناسب برای پروژه</a:t>
            </a:r>
            <a:endParaRPr lang="en-US" dirty="0"/>
          </a:p>
        </p:txBody>
      </p:sp>
      <p:sp>
        <p:nvSpPr>
          <p:cNvPr id="7" name="TextBox 6">
            <a:extLst>
              <a:ext uri="{FF2B5EF4-FFF2-40B4-BE49-F238E27FC236}">
                <a16:creationId xmlns:a16="http://schemas.microsoft.com/office/drawing/2014/main" id="{8FA7E2AF-8C9E-AE34-9843-917FBDD5E0A8}"/>
              </a:ext>
            </a:extLst>
          </p:cNvPr>
          <p:cNvSpPr txBox="1"/>
          <p:nvPr/>
        </p:nvSpPr>
        <p:spPr>
          <a:xfrm>
            <a:off x="481914" y="5983444"/>
            <a:ext cx="8180172" cy="523220"/>
          </a:xfrm>
          <a:prstGeom prst="rect">
            <a:avLst/>
          </a:prstGeom>
          <a:noFill/>
        </p:spPr>
        <p:txBody>
          <a:bodyPr wrap="square">
            <a:spAutoFit/>
          </a:bodyPr>
          <a:lstStyle/>
          <a:p>
            <a:r>
              <a:rPr lang="en-US" sz="1400" b="0" i="0" dirty="0">
                <a:effectLst/>
                <a:latin typeface="-apple-system"/>
              </a:rPr>
              <a:t>💡 Pro Tip: If you’re unsure, start with popular MCUs like ESP32 (IoT projects), STM32 (industrial control), or Arduino (prototyping). These have excellent community support and wide application.</a:t>
            </a:r>
            <a:endParaRPr lang="en-US" sz="1400" dirty="0"/>
          </a:p>
        </p:txBody>
      </p:sp>
    </p:spTree>
    <p:extLst>
      <p:ext uri="{BB962C8B-B14F-4D97-AF65-F5344CB8AC3E}">
        <p14:creationId xmlns:p14="http://schemas.microsoft.com/office/powerpoint/2010/main" val="8951627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B1506-DDC1-1166-7392-D3101B05216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A1537603-07FA-66B5-737F-B7A942A99FA6}"/>
              </a:ext>
            </a:extLst>
          </p:cNvPr>
          <p:cNvSpPr txBox="1"/>
          <p:nvPr/>
        </p:nvSpPr>
        <p:spPr>
          <a:xfrm>
            <a:off x="642551" y="289010"/>
            <a:ext cx="7875373" cy="369332"/>
          </a:xfrm>
          <a:prstGeom prst="rect">
            <a:avLst/>
          </a:prstGeom>
          <a:noFill/>
        </p:spPr>
        <p:txBody>
          <a:bodyPr wrap="square">
            <a:spAutoFit/>
          </a:bodyPr>
          <a:lstStyle/>
          <a:p>
            <a:pPr algn="ctr" rtl="1"/>
            <a:r>
              <a:rPr lang="fa-IR" dirty="0">
                <a:cs typeface="B Nazanin" panose="00000400000000000000" pitchFamily="2" charset="-78"/>
              </a:rPr>
              <a:t>انتخاب میکروکنترلر مناسب برای پروژه</a:t>
            </a:r>
            <a:endParaRPr lang="en-US" dirty="0"/>
          </a:p>
        </p:txBody>
      </p:sp>
      <p:pic>
        <p:nvPicPr>
          <p:cNvPr id="30724" name="Picture 4" descr="برد توسعه STM32 NUCLEO-H503RB – فروشگاه آلتین الکترونیک">
            <a:extLst>
              <a:ext uri="{FF2B5EF4-FFF2-40B4-BE49-F238E27FC236}">
                <a16:creationId xmlns:a16="http://schemas.microsoft.com/office/drawing/2014/main" id="{8C44424D-3EE7-7411-05F9-FCE84C488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188" y="738669"/>
            <a:ext cx="3108111" cy="310811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6" descr="برد کاربردی  و حرفه ای نانو   EWB-STM32-NANO-FULL -STM32H743IIT6-V6.0 (جدید) امکانات فول">
            <a:extLst>
              <a:ext uri="{FF2B5EF4-FFF2-40B4-BE49-F238E27FC236}">
                <a16:creationId xmlns:a16="http://schemas.microsoft.com/office/drawing/2014/main" id="{F55A686F-453C-E03F-8464-6D84F67E3DD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955F7C9E-C5A5-E1A8-548A-C50B734ACEAA}"/>
              </a:ext>
            </a:extLst>
          </p:cNvPr>
          <p:cNvPicPr>
            <a:picLocks noChangeAspect="1"/>
          </p:cNvPicPr>
          <p:nvPr/>
        </p:nvPicPr>
        <p:blipFill>
          <a:blip r:embed="rId3"/>
          <a:stretch>
            <a:fillRect/>
          </a:stretch>
        </p:blipFill>
        <p:spPr>
          <a:xfrm>
            <a:off x="4724400" y="3927107"/>
            <a:ext cx="3886957" cy="2643535"/>
          </a:xfrm>
          <a:prstGeom prst="rect">
            <a:avLst/>
          </a:prstGeom>
        </p:spPr>
      </p:pic>
      <p:pic>
        <p:nvPicPr>
          <p:cNvPr id="10" name="Picture 9">
            <a:extLst>
              <a:ext uri="{FF2B5EF4-FFF2-40B4-BE49-F238E27FC236}">
                <a16:creationId xmlns:a16="http://schemas.microsoft.com/office/drawing/2014/main" id="{6F9CCAE2-35D5-416B-96FA-8AF3D799C14C}"/>
              </a:ext>
            </a:extLst>
          </p:cNvPr>
          <p:cNvPicPr>
            <a:picLocks noChangeAspect="1"/>
          </p:cNvPicPr>
          <p:nvPr/>
        </p:nvPicPr>
        <p:blipFill>
          <a:blip r:embed="rId4"/>
          <a:stretch>
            <a:fillRect/>
          </a:stretch>
        </p:blipFill>
        <p:spPr>
          <a:xfrm>
            <a:off x="892809" y="821610"/>
            <a:ext cx="3256055" cy="2523530"/>
          </a:xfrm>
          <a:prstGeom prst="rect">
            <a:avLst/>
          </a:prstGeom>
        </p:spPr>
      </p:pic>
      <p:pic>
        <p:nvPicPr>
          <p:cNvPr id="30730" name="Picture 10">
            <a:extLst>
              <a:ext uri="{FF2B5EF4-FFF2-40B4-BE49-F238E27FC236}">
                <a16:creationId xmlns:a16="http://schemas.microsoft.com/office/drawing/2014/main" id="{3FC6CDEF-98F4-91B7-793D-11A2C26333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41" y="3237741"/>
            <a:ext cx="3620259" cy="3620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855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0DCD34-779A-E17B-73D8-C344BA6F6445}"/>
            </a:ext>
          </a:extLst>
        </p:cNvPr>
        <p:cNvGrpSpPr/>
        <p:nvPr/>
      </p:nvGrpSpPr>
      <p:grpSpPr>
        <a:xfrm>
          <a:off x="0" y="0"/>
          <a:ext cx="0" cy="0"/>
          <a:chOff x="0" y="0"/>
          <a:chExt cx="0" cy="0"/>
        </a:xfrm>
      </p:grpSpPr>
      <p:pic>
        <p:nvPicPr>
          <p:cNvPr id="13316" name="Picture 4" descr="Cross Compilation Embedded Systems">
            <a:extLst>
              <a:ext uri="{FF2B5EF4-FFF2-40B4-BE49-F238E27FC236}">
                <a16:creationId xmlns:a16="http://schemas.microsoft.com/office/drawing/2014/main" id="{0ECE5343-4D50-4CF6-0CA4-60762C30E3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027" y="0"/>
            <a:ext cx="5296930" cy="2576736"/>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C Program compilation steps in GNU toolchains">
            <a:extLst>
              <a:ext uri="{FF2B5EF4-FFF2-40B4-BE49-F238E27FC236}">
                <a16:creationId xmlns:a16="http://schemas.microsoft.com/office/drawing/2014/main" id="{467429D5-CA98-24EC-EB9F-B600356FF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540" y="2545832"/>
            <a:ext cx="4346633" cy="422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389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F710B-D03A-6889-1D32-923645472AF1}"/>
            </a:ext>
          </a:extLst>
        </p:cNvPr>
        <p:cNvGrpSpPr/>
        <p:nvPr/>
      </p:nvGrpSpPr>
      <p:grpSpPr>
        <a:xfrm>
          <a:off x="0" y="0"/>
          <a:ext cx="0" cy="0"/>
          <a:chOff x="0" y="0"/>
          <a:chExt cx="0" cy="0"/>
        </a:xfrm>
      </p:grpSpPr>
      <p:pic>
        <p:nvPicPr>
          <p:cNvPr id="31746" name="Picture 2" descr="Learn What is Git? | Introduction to Git">
            <a:extLst>
              <a:ext uri="{FF2B5EF4-FFF2-40B4-BE49-F238E27FC236}">
                <a16:creationId xmlns:a16="http://schemas.microsoft.com/office/drawing/2014/main" id="{8C8E0987-24A2-4A18-EDBD-2BB39286E3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303" y="1821034"/>
            <a:ext cx="7705394" cy="321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44706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BF585-00BF-DAB7-2F8F-529B6639F846}"/>
            </a:ext>
          </a:extLst>
        </p:cNvPr>
        <p:cNvGrpSpPr/>
        <p:nvPr/>
      </p:nvGrpSpPr>
      <p:grpSpPr>
        <a:xfrm>
          <a:off x="0" y="0"/>
          <a:ext cx="0" cy="0"/>
          <a:chOff x="0" y="0"/>
          <a:chExt cx="0" cy="0"/>
        </a:xfrm>
      </p:grpSpPr>
    </p:spTree>
    <p:extLst>
      <p:ext uri="{BB962C8B-B14F-4D97-AF65-F5344CB8AC3E}">
        <p14:creationId xmlns:p14="http://schemas.microsoft.com/office/powerpoint/2010/main" val="2296749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F92E0-A9EF-DC56-F267-51CFCF8924E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FF5EBFB-EA1C-CA68-5F4E-A64F1E6B0478}"/>
              </a:ext>
            </a:extLst>
          </p:cNvPr>
          <p:cNvSpPr txBox="1"/>
          <p:nvPr/>
        </p:nvSpPr>
        <p:spPr>
          <a:xfrm>
            <a:off x="2928552" y="2138397"/>
            <a:ext cx="4572000" cy="2215991"/>
          </a:xfrm>
          <a:prstGeom prst="rect">
            <a:avLst/>
          </a:prstGeom>
          <a:noFill/>
        </p:spPr>
        <p:txBody>
          <a:bodyPr wrap="square">
            <a:spAutoFit/>
          </a:bodyPr>
          <a:lstStyle/>
          <a:p>
            <a:r>
              <a:rPr lang="en-US" sz="13800" dirty="0">
                <a:cs typeface="B Nazanin" panose="00000400000000000000" pitchFamily="2" charset="-78"/>
              </a:rPr>
              <a:t>END1</a:t>
            </a:r>
            <a:endParaRPr lang="en-US" sz="13800" dirty="0"/>
          </a:p>
        </p:txBody>
      </p:sp>
    </p:spTree>
    <p:extLst>
      <p:ext uri="{BB962C8B-B14F-4D97-AF65-F5344CB8AC3E}">
        <p14:creationId xmlns:p14="http://schemas.microsoft.com/office/powerpoint/2010/main" val="20776025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9E6174-7339-1A73-41D6-95519AFDC5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F0429-D3C3-22FA-78B5-37532EE36BBA}"/>
              </a:ext>
            </a:extLst>
          </p:cNvPr>
          <p:cNvSpPr>
            <a:spLocks noGrp="1"/>
          </p:cNvSpPr>
          <p:nvPr>
            <p:ph type="title"/>
          </p:nvPr>
        </p:nvSpPr>
        <p:spPr/>
        <p:txBody>
          <a:bodyPr/>
          <a:lstStyle/>
          <a:p>
            <a:pPr rtl="1"/>
            <a:r>
              <a:rPr lang="fa-IR" dirty="0">
                <a:cs typeface="B Nazanin" panose="00000400000000000000" pitchFamily="2" charset="-78"/>
              </a:rPr>
              <a:t>جلسه ی 1</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A42CC69B-2729-83D1-BB64-F172E365F720}"/>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توضیحات مقدماتی و پیش نیازهای نرم افزاری</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32A18CE3-0AB1-B4D1-AF66-5ED1B432671A}"/>
              </a:ext>
            </a:extLst>
          </p:cNvPr>
          <p:cNvSpPr txBox="1"/>
          <p:nvPr/>
        </p:nvSpPr>
        <p:spPr>
          <a:xfrm>
            <a:off x="286265" y="2752110"/>
            <a:ext cx="8571470" cy="3693319"/>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آشنایی با مفهوم میکروکنترلر و بررسی موارد مشابه</a:t>
            </a:r>
          </a:p>
          <a:p>
            <a:pPr marL="285750" indent="-285750" algn="r" rtl="1">
              <a:buFont typeface="Arial" panose="020B0604020202020204" pitchFamily="34" charset="0"/>
              <a:buChar char="•"/>
            </a:pPr>
            <a:r>
              <a:rPr lang="fa-IR" dirty="0">
                <a:cs typeface="B Nazanin" panose="00000400000000000000" pitchFamily="2" charset="-78"/>
              </a:rPr>
              <a:t>آشنایی با هسته ی </a:t>
            </a:r>
            <a:r>
              <a:rPr lang="en-US" dirty="0">
                <a:cs typeface="B Nazanin" panose="00000400000000000000" pitchFamily="2" charset="-78"/>
              </a:rPr>
              <a:t> ARM </a:t>
            </a:r>
            <a:r>
              <a:rPr lang="fa-IR" dirty="0">
                <a:cs typeface="B Nazanin" panose="00000400000000000000" pitchFamily="2" charset="-78"/>
              </a:rPr>
              <a:t>و بررسی موارد مشابه</a:t>
            </a:r>
          </a:p>
          <a:p>
            <a:pPr marL="285750" indent="-285750" algn="r" rtl="1">
              <a:buFont typeface="Arial" panose="020B0604020202020204" pitchFamily="34" charset="0"/>
              <a:buChar char="•"/>
            </a:pPr>
            <a:r>
              <a:rPr lang="fa-IR" dirty="0">
                <a:cs typeface="B Nazanin" panose="00000400000000000000" pitchFamily="2" charset="-78"/>
              </a:rPr>
              <a:t>آشنایی با انواع شرکتهای تولید کننده ی میکروکنترلر </a:t>
            </a:r>
            <a:r>
              <a:rPr lang="en-US" dirty="0">
                <a:cs typeface="B Nazanin" panose="00000400000000000000" pitchFamily="2" charset="-78"/>
              </a:rPr>
              <a:t>ARM</a:t>
            </a:r>
          </a:p>
          <a:p>
            <a:pPr marL="285750" indent="-285750" algn="r" rtl="1">
              <a:buFont typeface="Arial" panose="020B0604020202020204" pitchFamily="34" charset="0"/>
              <a:buChar char="•"/>
            </a:pPr>
            <a:r>
              <a:rPr lang="fa-IR" dirty="0">
                <a:cs typeface="B Nazanin" panose="00000400000000000000" pitchFamily="2" charset="-78"/>
              </a:rPr>
              <a:t>آشنایی با خانواده های مختلف میکروکنترلر های شرکت </a:t>
            </a:r>
            <a:r>
              <a:rPr lang="en-US" dirty="0">
                <a:cs typeface="B Nazanin" panose="00000400000000000000" pitchFamily="2" charset="-78"/>
              </a:rPr>
              <a:t>ST</a:t>
            </a:r>
          </a:p>
          <a:p>
            <a:pPr marL="285750" indent="-285750" algn="r" rtl="1">
              <a:buFont typeface="Arial" panose="020B0604020202020204" pitchFamily="34" charset="0"/>
              <a:buChar char="•"/>
            </a:pPr>
            <a:r>
              <a:rPr lang="fa-IR" dirty="0">
                <a:cs typeface="B Nazanin" panose="00000400000000000000" pitchFamily="2" charset="-78"/>
              </a:rPr>
              <a:t>بررسی مستندات میکروکنترلر مورد آموزش </a:t>
            </a:r>
          </a:p>
          <a:p>
            <a:pPr marL="285750" indent="-285750" algn="r" rtl="1">
              <a:buFont typeface="Arial" panose="020B0604020202020204" pitchFamily="34" charset="0"/>
              <a:buChar char="•"/>
            </a:pPr>
            <a:r>
              <a:rPr lang="fa-IR" dirty="0">
                <a:cs typeface="B Nazanin" panose="00000400000000000000" pitchFamily="2" charset="-78"/>
              </a:rPr>
              <a:t>بررسی روشهای مختلف کد نویسی برای </a:t>
            </a:r>
            <a:r>
              <a:rPr lang="en-US" dirty="0">
                <a:cs typeface="B Nazanin" panose="00000400000000000000" pitchFamily="2" charset="-78"/>
              </a:rPr>
              <a:t>STM32</a:t>
            </a:r>
          </a:p>
          <a:p>
            <a:pPr marL="285750" indent="-285750" algn="r" rtl="1">
              <a:buFont typeface="Arial" panose="020B0604020202020204" pitchFamily="34" charset="0"/>
              <a:buChar char="•"/>
            </a:pPr>
            <a:r>
              <a:rPr lang="en-US" dirty="0">
                <a:cs typeface="B Nazanin" panose="00000400000000000000" pitchFamily="2" charset="-78"/>
              </a:rPr>
              <a:t>(Registry, SPL , LL , HAL) </a:t>
            </a:r>
            <a:r>
              <a:rPr lang="fa-IR" dirty="0">
                <a:cs typeface="B Nazanin" panose="00000400000000000000" pitchFamily="2" charset="-78"/>
              </a:rPr>
              <a:t>و مفهوم </a:t>
            </a:r>
            <a:r>
              <a:rPr lang="en-US" dirty="0">
                <a:cs typeface="B Nazanin" panose="00000400000000000000" pitchFamily="2" charset="-78"/>
              </a:rPr>
              <a:t>CMSIS</a:t>
            </a:r>
          </a:p>
          <a:p>
            <a:pPr marL="285750" indent="-285750" algn="r" rtl="1">
              <a:buFont typeface="Arial" panose="020B0604020202020204" pitchFamily="34" charset="0"/>
              <a:buChar char="•"/>
            </a:pPr>
            <a:r>
              <a:rPr lang="fa-IR" dirty="0">
                <a:cs typeface="B Nazanin" panose="00000400000000000000" pitchFamily="2" charset="-78"/>
              </a:rPr>
              <a:t>آشنایی با محیطهای مختلف توسعه ی کد برای میکروکنترلرهای </a:t>
            </a:r>
            <a:r>
              <a:rPr lang="en-US" dirty="0">
                <a:cs typeface="B Nazanin" panose="00000400000000000000" pitchFamily="2" charset="-78"/>
              </a:rPr>
              <a:t>ARM (</a:t>
            </a:r>
            <a:r>
              <a:rPr lang="en-US" dirty="0" err="1">
                <a:cs typeface="B Nazanin" panose="00000400000000000000" pitchFamily="2" charset="-78"/>
              </a:rPr>
              <a:t>Keil,VSCode</a:t>
            </a:r>
            <a:r>
              <a:rPr lang="en-US" dirty="0">
                <a:cs typeface="B Nazanin" panose="00000400000000000000" pitchFamily="2" charset="-78"/>
              </a:rPr>
              <a:t>, STM32CubeIDE,IAR,Arduino) </a:t>
            </a:r>
          </a:p>
          <a:p>
            <a:pPr marL="285750" indent="-285750" algn="r" rtl="1">
              <a:buFont typeface="Arial" panose="020B0604020202020204" pitchFamily="34" charset="0"/>
              <a:buChar char="•"/>
            </a:pPr>
            <a:r>
              <a:rPr lang="fa-IR" dirty="0">
                <a:cs typeface="B Nazanin" panose="00000400000000000000" pitchFamily="2" charset="-78"/>
              </a:rPr>
              <a:t>آشنایی با  روشهای پروگرام کردن</a:t>
            </a:r>
            <a:r>
              <a:rPr lang="en-US" dirty="0">
                <a:cs typeface="B Nazanin" panose="00000400000000000000" pitchFamily="2" charset="-78"/>
              </a:rPr>
              <a:t>STM32</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توسط </a:t>
            </a:r>
            <a:r>
              <a:rPr lang="en-US" dirty="0">
                <a:cs typeface="B Nazanin" panose="00000400000000000000" pitchFamily="2" charset="-78"/>
              </a:rPr>
              <a:t>JTAG</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a:t>
            </a:r>
            <a:r>
              <a:rPr lang="en-US" dirty="0">
                <a:cs typeface="B Nazanin" panose="00000400000000000000" pitchFamily="2" charset="-78"/>
              </a:rPr>
              <a:t>SWD</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بوت لودرهای داخلی و خارجی </a:t>
            </a:r>
          </a:p>
          <a:p>
            <a:pPr marL="285750" indent="-285750" algn="r" rtl="1">
              <a:buFont typeface="Arial" panose="020B0604020202020204" pitchFamily="34" charset="0"/>
              <a:buChar char="•"/>
            </a:pPr>
            <a:r>
              <a:rPr lang="fa-IR" dirty="0">
                <a:cs typeface="B Nazanin" panose="00000400000000000000" pitchFamily="2" charset="-78"/>
              </a:rPr>
              <a:t>نصب نرم افزارهای مختلف توسعه ی کد برای میکروکنترلرهای </a:t>
            </a:r>
            <a:r>
              <a:rPr lang="en-US" dirty="0">
                <a:cs typeface="B Nazanin" panose="00000400000000000000" pitchFamily="2" charset="-78"/>
              </a:rPr>
              <a:t>ARM (</a:t>
            </a:r>
            <a:r>
              <a:rPr lang="en-US" dirty="0" err="1">
                <a:cs typeface="B Nazanin" panose="00000400000000000000" pitchFamily="2" charset="-78"/>
              </a:rPr>
              <a:t>Keil,VSCode</a:t>
            </a:r>
            <a:r>
              <a:rPr lang="en-US" dirty="0">
                <a:cs typeface="B Nazanin" panose="00000400000000000000" pitchFamily="2" charset="-78"/>
              </a:rPr>
              <a:t>, </a:t>
            </a:r>
            <a:r>
              <a:rPr lang="fa-IR" dirty="0">
                <a:cs typeface="B Nazanin" panose="00000400000000000000" pitchFamily="2" charset="-78"/>
              </a:rPr>
              <a:t>  </a:t>
            </a:r>
            <a:r>
              <a:rPr lang="en-US" dirty="0">
                <a:cs typeface="B Nazanin" panose="00000400000000000000" pitchFamily="2" charset="-78"/>
              </a:rPr>
              <a:t>STM32CubeIDE,IAR,…)  </a:t>
            </a:r>
            <a:r>
              <a:rPr lang="fa-IR" dirty="0">
                <a:cs typeface="B Nazanin" panose="00000400000000000000" pitchFamily="2" charset="-78"/>
              </a:rPr>
              <a:t>و اجرای پروژه ی چشمک زن در هر یک از آنها</a:t>
            </a:r>
          </a:p>
          <a:p>
            <a:pPr marL="285750" indent="-285750" algn="r" rtl="1">
              <a:buFont typeface="Arial" panose="020B0604020202020204" pitchFamily="34" charset="0"/>
              <a:buChar char="•"/>
            </a:pPr>
            <a:endParaRPr lang="fa-IR" dirty="0">
              <a:cs typeface="B Nazanin" panose="00000400000000000000" pitchFamily="2" charset="-78"/>
            </a:endParaRPr>
          </a:p>
        </p:txBody>
      </p:sp>
    </p:spTree>
    <p:extLst>
      <p:ext uri="{BB962C8B-B14F-4D97-AF65-F5344CB8AC3E}">
        <p14:creationId xmlns:p14="http://schemas.microsoft.com/office/powerpoint/2010/main" val="10671093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89283-136E-1262-BEBE-6589B310EC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BB647C-F9CA-E34E-CFE0-A1971B97714B}"/>
              </a:ext>
            </a:extLst>
          </p:cNvPr>
          <p:cNvSpPr>
            <a:spLocks noGrp="1"/>
          </p:cNvSpPr>
          <p:nvPr>
            <p:ph type="title"/>
          </p:nvPr>
        </p:nvSpPr>
        <p:spPr/>
        <p:txBody>
          <a:bodyPr/>
          <a:lstStyle/>
          <a:p>
            <a:pPr rtl="1"/>
            <a:r>
              <a:rPr lang="fa-IR" dirty="0">
                <a:cs typeface="B Nazanin" panose="00000400000000000000" pitchFamily="2" charset="-78"/>
              </a:rPr>
              <a:t>جلسه ی 2</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C2891C2E-84EB-D4F7-1BF3-C359F182FFFA}"/>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نحوه کار با کامپایلرها و ابزارهای دیباگ</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DD4EFA77-6A8F-4996-18EF-C9647A588E73}"/>
              </a:ext>
            </a:extLst>
          </p:cNvPr>
          <p:cNvSpPr txBox="1"/>
          <p:nvPr/>
        </p:nvSpPr>
        <p:spPr>
          <a:xfrm>
            <a:off x="286265" y="2752110"/>
            <a:ext cx="8571470" cy="2308324"/>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بررسی اجزای برد آموزشی و نکات مهم الکترونیکی</a:t>
            </a:r>
          </a:p>
          <a:p>
            <a:pPr marL="285750" indent="-285750" algn="r" rtl="1">
              <a:buFont typeface="Arial" panose="020B0604020202020204" pitchFamily="34" charset="0"/>
              <a:buChar char="•"/>
            </a:pPr>
            <a:r>
              <a:rPr lang="fa-IR" dirty="0">
                <a:cs typeface="B Nazanin" panose="00000400000000000000" pitchFamily="2" charset="-78"/>
              </a:rPr>
              <a:t>آموزش نکات مهم زبان </a:t>
            </a:r>
            <a:r>
              <a:rPr lang="en-US" dirty="0">
                <a:cs typeface="B Nazanin" panose="00000400000000000000" pitchFamily="2" charset="-78"/>
              </a:rPr>
              <a:t>C</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برای برنامه‌نویسی </a:t>
            </a:r>
            <a:r>
              <a:rPr lang="en-US" dirty="0">
                <a:cs typeface="B Nazanin" panose="00000400000000000000" pitchFamily="2" charset="-78"/>
              </a:rPr>
              <a:t>STM32</a:t>
            </a:r>
          </a:p>
          <a:p>
            <a:pPr marL="285750" indent="-285750" algn="r" rtl="1">
              <a:buFont typeface="Arial" panose="020B0604020202020204" pitchFamily="34" charset="0"/>
              <a:buChar char="•"/>
            </a:pPr>
            <a:r>
              <a:rPr lang="fa-IR" dirty="0">
                <a:cs typeface="B Nazanin" panose="00000400000000000000" pitchFamily="2" charset="-78"/>
              </a:rPr>
              <a:t>آموزش کدنویسی ماژولار و کتابخانه نویسی</a:t>
            </a:r>
          </a:p>
          <a:p>
            <a:pPr marL="285750" indent="-285750" algn="r" rtl="1">
              <a:buFont typeface="Arial" panose="020B0604020202020204" pitchFamily="34" charset="0"/>
              <a:buChar char="•"/>
            </a:pPr>
            <a:r>
              <a:rPr lang="fa-IR" dirty="0">
                <a:cs typeface="B Nazanin" panose="00000400000000000000" pitchFamily="2" charset="-78"/>
              </a:rPr>
              <a:t>بررسی نحوه ی دیباگ کد در محیط های مختلف توسعه ی کد توسط </a:t>
            </a:r>
            <a:r>
              <a:rPr lang="en-US" dirty="0">
                <a:cs typeface="B Nazanin" panose="00000400000000000000" pitchFamily="2" charset="-78"/>
              </a:rPr>
              <a:t>JTAG</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a:t>
            </a:r>
            <a:r>
              <a:rPr lang="en-US" dirty="0">
                <a:cs typeface="B Nazanin" panose="00000400000000000000" pitchFamily="2" charset="-78"/>
              </a:rPr>
              <a:t>SWD</a:t>
            </a:r>
          </a:p>
          <a:p>
            <a:pPr marL="285750" indent="-285750" algn="r" rtl="1">
              <a:buFont typeface="Arial" panose="020B0604020202020204" pitchFamily="34" charset="0"/>
              <a:buChar char="•"/>
            </a:pPr>
            <a:r>
              <a:rPr lang="fa-IR" dirty="0">
                <a:cs typeface="B Nazanin" panose="00000400000000000000" pitchFamily="2" charset="-78"/>
              </a:rPr>
              <a:t>استفاده از خروجی دیجیتال مانند ال دی های تک رنگ و چند رنگ برای دیباگ</a:t>
            </a:r>
          </a:p>
          <a:p>
            <a:pPr marL="285750" indent="-285750" algn="r" rtl="1">
              <a:buFont typeface="Arial" panose="020B0604020202020204" pitchFamily="34" charset="0"/>
              <a:buChar char="•"/>
            </a:pPr>
            <a:r>
              <a:rPr lang="fa-IR" dirty="0">
                <a:cs typeface="B Nazanin" panose="00000400000000000000" pitchFamily="2" charset="-78"/>
              </a:rPr>
              <a:t>استفاده از پورت سریال برای دیباگ</a:t>
            </a:r>
          </a:p>
          <a:p>
            <a:pPr marL="285750" indent="-285750" algn="r" rtl="1">
              <a:buFont typeface="Arial" panose="020B0604020202020204" pitchFamily="34" charset="0"/>
              <a:buChar char="•"/>
            </a:pPr>
            <a:r>
              <a:rPr lang="fa-IR" dirty="0">
                <a:cs typeface="B Nazanin" panose="00000400000000000000" pitchFamily="2" charset="-78"/>
              </a:rPr>
              <a:t>استفاده از اسیلوسکوپ برای دیباگ</a:t>
            </a:r>
          </a:p>
          <a:p>
            <a:pPr marL="285750" indent="-285750" algn="r" rtl="1">
              <a:buFont typeface="Arial" panose="020B0604020202020204" pitchFamily="34" charset="0"/>
              <a:buChar char="•"/>
            </a:pPr>
            <a:r>
              <a:rPr lang="fa-IR" dirty="0">
                <a:cs typeface="B Nazanin" panose="00000400000000000000" pitchFamily="2" charset="-78"/>
              </a:rPr>
              <a:t>استفاده از لاجیک آنالایزر برای دیباگ</a:t>
            </a:r>
          </a:p>
        </p:txBody>
      </p:sp>
    </p:spTree>
    <p:extLst>
      <p:ext uri="{BB962C8B-B14F-4D97-AF65-F5344CB8AC3E}">
        <p14:creationId xmlns:p14="http://schemas.microsoft.com/office/powerpoint/2010/main" val="3462803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CF513BC-6B1C-63EE-1C96-DB689E870283}"/>
              </a:ext>
            </a:extLst>
          </p:cNvPr>
          <p:cNvSpPr>
            <a:spLocks noGrp="1"/>
          </p:cNvSpPr>
          <p:nvPr>
            <p:ph idx="1"/>
          </p:nvPr>
        </p:nvSpPr>
        <p:spPr/>
        <p:txBody>
          <a:bodyPr>
            <a:normAutofit/>
          </a:bodyPr>
          <a:lstStyle/>
          <a:p>
            <a:r>
              <a:rPr lang="en-US" sz="1800" dirty="0"/>
              <a:t>#ifdef __GNUC__</a:t>
            </a:r>
            <a:br>
              <a:rPr lang="en-US" sz="1800" dirty="0"/>
            </a:br>
            <a:r>
              <a:rPr lang="en-US" sz="1800" dirty="0"/>
              <a:t>#define PUTCHAR_PROTOTYPE int __</a:t>
            </a:r>
            <a:r>
              <a:rPr lang="en-US" sz="1800" dirty="0" err="1"/>
              <a:t>io_putchar</a:t>
            </a:r>
            <a:r>
              <a:rPr lang="en-US" sz="1800" dirty="0"/>
              <a:t>(int </a:t>
            </a:r>
            <a:r>
              <a:rPr lang="en-US" sz="1800" dirty="0" err="1"/>
              <a:t>ch</a:t>
            </a:r>
            <a:r>
              <a:rPr lang="en-US" sz="1800" dirty="0"/>
              <a:t>)</a:t>
            </a:r>
            <a:br>
              <a:rPr lang="en-US" sz="1800" dirty="0"/>
            </a:br>
            <a:r>
              <a:rPr lang="en-US" sz="1800" dirty="0"/>
              <a:t>#else</a:t>
            </a:r>
            <a:br>
              <a:rPr lang="en-US" sz="1800" dirty="0"/>
            </a:br>
            <a:r>
              <a:rPr lang="en-US" sz="1800" dirty="0"/>
              <a:t>#define PUTCHAR_PROTOTYPE int </a:t>
            </a:r>
            <a:r>
              <a:rPr lang="en-US" sz="1800" dirty="0" err="1"/>
              <a:t>fputc</a:t>
            </a:r>
            <a:r>
              <a:rPr lang="en-US" sz="1800" dirty="0"/>
              <a:t>(int </a:t>
            </a:r>
            <a:r>
              <a:rPr lang="en-US" sz="1800" dirty="0" err="1"/>
              <a:t>ch</a:t>
            </a:r>
            <a:r>
              <a:rPr lang="en-US" sz="1800" dirty="0"/>
              <a:t>, FILE *f)</a:t>
            </a:r>
            <a:br>
              <a:rPr lang="en-US" sz="1800" dirty="0"/>
            </a:br>
            <a:r>
              <a:rPr lang="en-US" sz="1800" dirty="0"/>
              <a:t>#endif</a:t>
            </a:r>
            <a:br>
              <a:rPr lang="en-US" sz="1800" dirty="0"/>
            </a:br>
            <a:br>
              <a:rPr lang="en-US" sz="1800" dirty="0"/>
            </a:br>
            <a:r>
              <a:rPr lang="en-US" sz="1800" dirty="0"/>
              <a:t>PUTCHAR_PROTOTYPE</a:t>
            </a:r>
            <a:br>
              <a:rPr lang="en-US" sz="1800" dirty="0"/>
            </a:br>
            <a:r>
              <a:rPr lang="en-US" sz="1800" dirty="0"/>
              <a:t>{</a:t>
            </a:r>
            <a:br>
              <a:rPr lang="en-US" sz="1800" dirty="0"/>
            </a:br>
            <a:r>
              <a:rPr lang="en-US" sz="1800" dirty="0" err="1"/>
              <a:t>HAL_UART_Transmit</a:t>
            </a:r>
            <a:r>
              <a:rPr lang="en-US" sz="1800" dirty="0"/>
              <a:t>(&amp;</a:t>
            </a:r>
            <a:r>
              <a:rPr lang="en-US" sz="1800" dirty="0" err="1"/>
              <a:t>huartX</a:t>
            </a:r>
            <a:r>
              <a:rPr lang="en-US" sz="1800" dirty="0"/>
              <a:t>, (uint8_t *)&amp;</a:t>
            </a:r>
            <a:r>
              <a:rPr lang="en-US" sz="1800" dirty="0" err="1"/>
              <a:t>ch</a:t>
            </a:r>
            <a:r>
              <a:rPr lang="en-US" sz="1800" dirty="0"/>
              <a:t>, 1, HAL_MAX_DELAY); </a:t>
            </a:r>
            <a:r>
              <a:rPr lang="en-US" sz="1800" i="1" dirty="0"/>
              <a:t>// Replace </a:t>
            </a:r>
            <a:r>
              <a:rPr lang="en-US" sz="1800" i="1" dirty="0" err="1"/>
              <a:t>huartX</a:t>
            </a:r>
            <a:r>
              <a:rPr lang="en-US" sz="1800" i="1" dirty="0"/>
              <a:t> with your UART handle</a:t>
            </a:r>
            <a:br>
              <a:rPr lang="en-US" sz="1800" dirty="0"/>
            </a:br>
            <a:r>
              <a:rPr lang="en-US" sz="1800" dirty="0"/>
              <a:t>return </a:t>
            </a:r>
            <a:r>
              <a:rPr lang="en-US" sz="1800" dirty="0" err="1"/>
              <a:t>ch</a:t>
            </a:r>
            <a:r>
              <a:rPr lang="en-US" sz="1800" dirty="0"/>
              <a:t>;</a:t>
            </a:r>
            <a:br>
              <a:rPr lang="en-US" sz="1800" dirty="0"/>
            </a:br>
            <a:r>
              <a:rPr lang="en-US" sz="1800" dirty="0"/>
              <a:t>}</a:t>
            </a:r>
          </a:p>
        </p:txBody>
      </p:sp>
    </p:spTree>
    <p:extLst>
      <p:ext uri="{BB962C8B-B14F-4D97-AF65-F5344CB8AC3E}">
        <p14:creationId xmlns:p14="http://schemas.microsoft.com/office/powerpoint/2010/main" val="138022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91EA7-0E3E-8110-5515-941E9776F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933DB4-C6B6-6B60-2AD7-05B20B41CAAC}"/>
              </a:ext>
            </a:extLst>
          </p:cNvPr>
          <p:cNvSpPr>
            <a:spLocks noGrp="1"/>
          </p:cNvSpPr>
          <p:nvPr>
            <p:ph type="title"/>
          </p:nvPr>
        </p:nvSpPr>
        <p:spPr/>
        <p:txBody>
          <a:bodyPr/>
          <a:lstStyle/>
          <a:p>
            <a:pPr rtl="1"/>
            <a:r>
              <a:rPr lang="fa-IR" dirty="0">
                <a:cs typeface="B Nazanin" panose="00000400000000000000" pitchFamily="2" charset="-78"/>
              </a:rPr>
              <a:t>جلسه ی 2</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B88001B6-FD9C-C230-5B0B-AC8B5B4D37B3}"/>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نحوه کار با کامپایلرها و ابزارهای دیباگ</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328CA80A-AB1F-1DC7-1909-2B5583367124}"/>
              </a:ext>
            </a:extLst>
          </p:cNvPr>
          <p:cNvSpPr txBox="1"/>
          <p:nvPr/>
        </p:nvSpPr>
        <p:spPr>
          <a:xfrm>
            <a:off x="286265" y="2752110"/>
            <a:ext cx="8571470" cy="2308324"/>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بررسی اجزای برد آموزشی و نکات مهم الکترونیکی</a:t>
            </a:r>
          </a:p>
          <a:p>
            <a:pPr marL="285750" indent="-285750" algn="r" rtl="1">
              <a:buFont typeface="Arial" panose="020B0604020202020204" pitchFamily="34" charset="0"/>
              <a:buChar char="•"/>
            </a:pPr>
            <a:r>
              <a:rPr lang="fa-IR" dirty="0">
                <a:cs typeface="B Nazanin" panose="00000400000000000000" pitchFamily="2" charset="-78"/>
              </a:rPr>
              <a:t>آموزش نکات مهم زبان </a:t>
            </a:r>
            <a:r>
              <a:rPr lang="en-US" dirty="0">
                <a:cs typeface="B Nazanin" panose="00000400000000000000" pitchFamily="2" charset="-78"/>
              </a:rPr>
              <a:t>C</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برای برنامه‌نویسی </a:t>
            </a:r>
            <a:r>
              <a:rPr lang="en-US" dirty="0">
                <a:cs typeface="B Nazanin" panose="00000400000000000000" pitchFamily="2" charset="-78"/>
              </a:rPr>
              <a:t>STM32</a:t>
            </a:r>
          </a:p>
          <a:p>
            <a:pPr marL="285750" indent="-285750" algn="r" rtl="1">
              <a:buFont typeface="Arial" panose="020B0604020202020204" pitchFamily="34" charset="0"/>
              <a:buChar char="•"/>
            </a:pPr>
            <a:r>
              <a:rPr lang="fa-IR" dirty="0">
                <a:cs typeface="B Nazanin" panose="00000400000000000000" pitchFamily="2" charset="-78"/>
              </a:rPr>
              <a:t>آموزش کدنویسی ماژولار و کتابخانه نویسی</a:t>
            </a:r>
          </a:p>
          <a:p>
            <a:pPr marL="285750" indent="-285750" algn="r" rtl="1">
              <a:buFont typeface="Arial" panose="020B0604020202020204" pitchFamily="34" charset="0"/>
              <a:buChar char="•"/>
            </a:pPr>
            <a:r>
              <a:rPr lang="fa-IR" dirty="0">
                <a:cs typeface="B Nazanin" panose="00000400000000000000" pitchFamily="2" charset="-78"/>
              </a:rPr>
              <a:t>بررسی نحوه ی دیباگ کد در محیط های مختلف توسعه ی کد توسط </a:t>
            </a:r>
            <a:r>
              <a:rPr lang="en-US" dirty="0">
                <a:cs typeface="B Nazanin" panose="00000400000000000000" pitchFamily="2" charset="-78"/>
              </a:rPr>
              <a:t>JTAG</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a:t>
            </a:r>
            <a:r>
              <a:rPr lang="en-US" dirty="0">
                <a:cs typeface="B Nazanin" panose="00000400000000000000" pitchFamily="2" charset="-78"/>
              </a:rPr>
              <a:t>SWD</a:t>
            </a:r>
          </a:p>
          <a:p>
            <a:pPr marL="285750" indent="-285750" algn="r" rtl="1">
              <a:buFont typeface="Arial" panose="020B0604020202020204" pitchFamily="34" charset="0"/>
              <a:buChar char="•"/>
            </a:pPr>
            <a:r>
              <a:rPr lang="fa-IR" dirty="0">
                <a:cs typeface="B Nazanin" panose="00000400000000000000" pitchFamily="2" charset="-78"/>
              </a:rPr>
              <a:t>استفاده از خروجی دیجیتال مانند ال دی های تک رنگ و چند رنگ برای دیباگ</a:t>
            </a:r>
          </a:p>
          <a:p>
            <a:pPr marL="285750" indent="-285750" algn="r" rtl="1">
              <a:buFont typeface="Arial" panose="020B0604020202020204" pitchFamily="34" charset="0"/>
              <a:buChar char="•"/>
            </a:pPr>
            <a:r>
              <a:rPr lang="fa-IR" dirty="0">
                <a:cs typeface="B Nazanin" panose="00000400000000000000" pitchFamily="2" charset="-78"/>
              </a:rPr>
              <a:t>استفاده از پورت سریال برای دیباگ</a:t>
            </a:r>
          </a:p>
          <a:p>
            <a:pPr marL="285750" indent="-285750" algn="r" rtl="1">
              <a:buFont typeface="Arial" panose="020B0604020202020204" pitchFamily="34" charset="0"/>
              <a:buChar char="•"/>
            </a:pPr>
            <a:r>
              <a:rPr lang="fa-IR" dirty="0">
                <a:cs typeface="B Nazanin" panose="00000400000000000000" pitchFamily="2" charset="-78"/>
              </a:rPr>
              <a:t>استفاده از اسیلوسکوپ برای دیباگ</a:t>
            </a:r>
          </a:p>
          <a:p>
            <a:pPr marL="285750" indent="-285750" algn="r" rtl="1">
              <a:buFont typeface="Arial" panose="020B0604020202020204" pitchFamily="34" charset="0"/>
              <a:buChar char="•"/>
            </a:pPr>
            <a:r>
              <a:rPr lang="fa-IR" dirty="0">
                <a:cs typeface="B Nazanin" panose="00000400000000000000" pitchFamily="2" charset="-78"/>
              </a:rPr>
              <a:t>استفاده از لاجیک آنالایزر برای دیباگ</a:t>
            </a:r>
          </a:p>
        </p:txBody>
      </p:sp>
    </p:spTree>
    <p:extLst>
      <p:ext uri="{BB962C8B-B14F-4D97-AF65-F5344CB8AC3E}">
        <p14:creationId xmlns:p14="http://schemas.microsoft.com/office/powerpoint/2010/main" val="22863976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46F84-22C8-F060-BE3D-09B60C0E84C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3EB8CEC-68B4-0735-0506-878CEB5D97B5}"/>
              </a:ext>
            </a:extLst>
          </p:cNvPr>
          <p:cNvPicPr>
            <a:picLocks noChangeAspect="1"/>
          </p:cNvPicPr>
          <p:nvPr/>
        </p:nvPicPr>
        <p:blipFill>
          <a:blip r:embed="rId2"/>
          <a:stretch>
            <a:fillRect/>
          </a:stretch>
        </p:blipFill>
        <p:spPr>
          <a:xfrm>
            <a:off x="230738" y="347941"/>
            <a:ext cx="3524742" cy="3982006"/>
          </a:xfrm>
          <a:prstGeom prst="rect">
            <a:avLst/>
          </a:prstGeom>
        </p:spPr>
      </p:pic>
      <p:pic>
        <p:nvPicPr>
          <p:cNvPr id="6" name="Picture 5">
            <a:extLst>
              <a:ext uri="{FF2B5EF4-FFF2-40B4-BE49-F238E27FC236}">
                <a16:creationId xmlns:a16="http://schemas.microsoft.com/office/drawing/2014/main" id="{E69DBA7D-CADB-8B00-2EE0-0F04F3ED1769}"/>
              </a:ext>
            </a:extLst>
          </p:cNvPr>
          <p:cNvPicPr>
            <a:picLocks noChangeAspect="1"/>
          </p:cNvPicPr>
          <p:nvPr/>
        </p:nvPicPr>
        <p:blipFill>
          <a:blip r:embed="rId3"/>
          <a:stretch>
            <a:fillRect/>
          </a:stretch>
        </p:blipFill>
        <p:spPr>
          <a:xfrm>
            <a:off x="4052490" y="2020198"/>
            <a:ext cx="4860772" cy="4619499"/>
          </a:xfrm>
          <a:prstGeom prst="rect">
            <a:avLst/>
          </a:prstGeom>
        </p:spPr>
      </p:pic>
    </p:spTree>
    <p:extLst>
      <p:ext uri="{BB962C8B-B14F-4D97-AF65-F5344CB8AC3E}">
        <p14:creationId xmlns:p14="http://schemas.microsoft.com/office/powerpoint/2010/main" val="2997164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115E36-B8E0-272F-B402-2FE5D5CDFB7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9C1B912-9305-11AF-3E15-F15ACAE3D91D}"/>
              </a:ext>
            </a:extLst>
          </p:cNvPr>
          <p:cNvPicPr>
            <a:picLocks noChangeAspect="1"/>
          </p:cNvPicPr>
          <p:nvPr/>
        </p:nvPicPr>
        <p:blipFill>
          <a:blip r:embed="rId2"/>
          <a:stretch>
            <a:fillRect/>
          </a:stretch>
        </p:blipFill>
        <p:spPr>
          <a:xfrm>
            <a:off x="0" y="720107"/>
            <a:ext cx="9144000" cy="5417785"/>
          </a:xfrm>
          <a:prstGeom prst="rect">
            <a:avLst/>
          </a:prstGeom>
        </p:spPr>
      </p:pic>
    </p:spTree>
    <p:extLst>
      <p:ext uri="{BB962C8B-B14F-4D97-AF65-F5344CB8AC3E}">
        <p14:creationId xmlns:p14="http://schemas.microsoft.com/office/powerpoint/2010/main" val="13467452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22720-58E0-86D5-B22B-A2F7DCA0089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DBA2E7B-2F75-3B2E-78E5-5DCA748E8889}"/>
              </a:ext>
            </a:extLst>
          </p:cNvPr>
          <p:cNvPicPr>
            <a:picLocks noChangeAspect="1"/>
          </p:cNvPicPr>
          <p:nvPr/>
        </p:nvPicPr>
        <p:blipFill>
          <a:blip r:embed="rId2"/>
          <a:stretch>
            <a:fillRect/>
          </a:stretch>
        </p:blipFill>
        <p:spPr>
          <a:xfrm>
            <a:off x="0" y="393083"/>
            <a:ext cx="9144000" cy="6071834"/>
          </a:xfrm>
          <a:prstGeom prst="rect">
            <a:avLst/>
          </a:prstGeom>
        </p:spPr>
      </p:pic>
    </p:spTree>
    <p:extLst>
      <p:ext uri="{BB962C8B-B14F-4D97-AF65-F5344CB8AC3E}">
        <p14:creationId xmlns:p14="http://schemas.microsoft.com/office/powerpoint/2010/main" val="2996680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235C8-476C-FF04-65E9-8BFB142314E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0CC4EBD-7163-8BBB-F02E-032820E963E2}"/>
              </a:ext>
            </a:extLst>
          </p:cNvPr>
          <p:cNvPicPr>
            <a:picLocks noChangeAspect="1"/>
          </p:cNvPicPr>
          <p:nvPr/>
        </p:nvPicPr>
        <p:blipFill>
          <a:blip r:embed="rId2"/>
          <a:stretch>
            <a:fillRect/>
          </a:stretch>
        </p:blipFill>
        <p:spPr>
          <a:xfrm>
            <a:off x="0" y="338199"/>
            <a:ext cx="9144000" cy="6181601"/>
          </a:xfrm>
          <a:prstGeom prst="rect">
            <a:avLst/>
          </a:prstGeom>
        </p:spPr>
      </p:pic>
    </p:spTree>
    <p:extLst>
      <p:ext uri="{BB962C8B-B14F-4D97-AF65-F5344CB8AC3E}">
        <p14:creationId xmlns:p14="http://schemas.microsoft.com/office/powerpoint/2010/main" val="2116277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A049E-2B96-F72A-8938-67823F910A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A4A80DE-68DE-82BC-7FF8-CA95621439DE}"/>
              </a:ext>
            </a:extLst>
          </p:cNvPr>
          <p:cNvSpPr txBox="1"/>
          <p:nvPr/>
        </p:nvSpPr>
        <p:spPr>
          <a:xfrm>
            <a:off x="1280984" y="761653"/>
            <a:ext cx="7368746" cy="646331"/>
          </a:xfrm>
          <a:prstGeom prst="rect">
            <a:avLst/>
          </a:prstGeom>
          <a:noFill/>
        </p:spPr>
        <p:txBody>
          <a:bodyPr wrap="square">
            <a:spAutoFit/>
          </a:bodyPr>
          <a:lstStyle/>
          <a:p>
            <a:r>
              <a:rPr lang="en-US" dirty="0"/>
              <a:t>https://github.com/stm32duino/BoardManagerFiles/raw/main/package_stmicroelectronics_index.json</a:t>
            </a:r>
          </a:p>
        </p:txBody>
      </p:sp>
      <p:pic>
        <p:nvPicPr>
          <p:cNvPr id="5" name="Picture 4">
            <a:extLst>
              <a:ext uri="{FF2B5EF4-FFF2-40B4-BE49-F238E27FC236}">
                <a16:creationId xmlns:a16="http://schemas.microsoft.com/office/drawing/2014/main" id="{6C74F684-46B3-7CC1-9374-7772BD11307C}"/>
              </a:ext>
            </a:extLst>
          </p:cNvPr>
          <p:cNvPicPr>
            <a:picLocks noChangeAspect="1"/>
          </p:cNvPicPr>
          <p:nvPr/>
        </p:nvPicPr>
        <p:blipFill>
          <a:blip r:embed="rId2"/>
          <a:stretch>
            <a:fillRect/>
          </a:stretch>
        </p:blipFill>
        <p:spPr>
          <a:xfrm>
            <a:off x="1491048" y="1380077"/>
            <a:ext cx="7652951" cy="5089438"/>
          </a:xfrm>
          <a:prstGeom prst="rect">
            <a:avLst/>
          </a:prstGeom>
        </p:spPr>
      </p:pic>
    </p:spTree>
    <p:extLst>
      <p:ext uri="{BB962C8B-B14F-4D97-AF65-F5344CB8AC3E}">
        <p14:creationId xmlns:p14="http://schemas.microsoft.com/office/powerpoint/2010/main" val="37448081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02334-260F-80BA-67D2-8A09C7D661A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93A45AC-6AA9-C2CA-8996-9E5745D476CC}"/>
              </a:ext>
            </a:extLst>
          </p:cNvPr>
          <p:cNvPicPr>
            <a:picLocks noChangeAspect="1"/>
          </p:cNvPicPr>
          <p:nvPr/>
        </p:nvPicPr>
        <p:blipFill>
          <a:blip r:embed="rId2"/>
          <a:stretch>
            <a:fillRect/>
          </a:stretch>
        </p:blipFill>
        <p:spPr>
          <a:xfrm>
            <a:off x="0" y="717281"/>
            <a:ext cx="9144000" cy="5423437"/>
          </a:xfrm>
          <a:prstGeom prst="rect">
            <a:avLst/>
          </a:prstGeom>
        </p:spPr>
      </p:pic>
    </p:spTree>
    <p:extLst>
      <p:ext uri="{BB962C8B-B14F-4D97-AF65-F5344CB8AC3E}">
        <p14:creationId xmlns:p14="http://schemas.microsoft.com/office/powerpoint/2010/main" val="20645312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59FD53-2924-199B-CBD0-D733B6BFAD5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BDF563C-CAE3-7579-234D-80C38BC8C902}"/>
              </a:ext>
            </a:extLst>
          </p:cNvPr>
          <p:cNvPicPr>
            <a:picLocks noChangeAspect="1"/>
          </p:cNvPicPr>
          <p:nvPr/>
        </p:nvPicPr>
        <p:blipFill>
          <a:blip r:embed="rId2"/>
          <a:stretch>
            <a:fillRect/>
          </a:stretch>
        </p:blipFill>
        <p:spPr>
          <a:xfrm>
            <a:off x="0" y="720107"/>
            <a:ext cx="9144000" cy="5417785"/>
          </a:xfrm>
          <a:prstGeom prst="rect">
            <a:avLst/>
          </a:prstGeom>
        </p:spPr>
      </p:pic>
    </p:spTree>
    <p:extLst>
      <p:ext uri="{BB962C8B-B14F-4D97-AF65-F5344CB8AC3E}">
        <p14:creationId xmlns:p14="http://schemas.microsoft.com/office/powerpoint/2010/main" val="247500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D4335F-2D90-1E67-AB1B-D3E3BBF61AD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7D0C33F-8644-B063-D2AA-E5637D835176}"/>
              </a:ext>
            </a:extLst>
          </p:cNvPr>
          <p:cNvPicPr>
            <a:picLocks noChangeAspect="1"/>
          </p:cNvPicPr>
          <p:nvPr/>
        </p:nvPicPr>
        <p:blipFill>
          <a:blip r:embed="rId2"/>
          <a:stretch>
            <a:fillRect/>
          </a:stretch>
        </p:blipFill>
        <p:spPr>
          <a:xfrm>
            <a:off x="0" y="711611"/>
            <a:ext cx="9144000" cy="5434777"/>
          </a:xfrm>
          <a:prstGeom prst="rect">
            <a:avLst/>
          </a:prstGeom>
        </p:spPr>
      </p:pic>
    </p:spTree>
    <p:extLst>
      <p:ext uri="{BB962C8B-B14F-4D97-AF65-F5344CB8AC3E}">
        <p14:creationId xmlns:p14="http://schemas.microsoft.com/office/powerpoint/2010/main" val="3194060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A5BAF4-22D9-6EC3-8A72-7585F06F18D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99D089A-FBD1-29C1-D2BD-5C8921413277}"/>
              </a:ext>
            </a:extLst>
          </p:cNvPr>
          <p:cNvSpPr txBox="1"/>
          <p:nvPr/>
        </p:nvSpPr>
        <p:spPr>
          <a:xfrm>
            <a:off x="613719" y="461319"/>
            <a:ext cx="7916562" cy="4801314"/>
          </a:xfrm>
          <a:prstGeom prst="rect">
            <a:avLst/>
          </a:prstGeom>
          <a:noFill/>
        </p:spPr>
        <p:txBody>
          <a:bodyPr wrap="square">
            <a:spAutoFit/>
          </a:bodyPr>
          <a:lstStyle/>
          <a:p>
            <a:r>
              <a:rPr lang="en-US" dirty="0"/>
              <a:t>The CMSIS (Common Microcontroller Software Interface Standard) is a set of APIs, software components, tools, and workflows that help to simplify software re-use, reduce the learning curve for microcontroller developers, speed-up project build and debug, and thus reduce the time to market for new applications.</a:t>
            </a:r>
          </a:p>
          <a:p>
            <a:endParaRPr lang="en-US" dirty="0"/>
          </a:p>
          <a:p>
            <a:r>
              <a:rPr lang="en-US" dirty="0"/>
              <a:t>CMSIS started as a vendor-independent hardware abstraction layer Arm® Cortex®-M based processors and was later extended to support entry-level Arm Cortex-A based processors. To simplify access, CMSIS defines generic tool interfaces and enables consistent device support by providing simple software interfaces to the processor and the peripherals.</a:t>
            </a:r>
          </a:p>
          <a:p>
            <a:endParaRPr lang="en-US" dirty="0"/>
          </a:p>
          <a:p>
            <a:r>
              <a:rPr lang="en-US" dirty="0"/>
              <a:t>CMSIS has been created to help the industry in standardization. It enables consistent software layers and device support across a wide range of development tools and microcontrollers. CMSIS is not a huge software layer that introduces overhead and does not define standard peripherals. The silicon industry can therefore support the wide variations of Arm Cortex processor-based devices with this common standard.</a:t>
            </a:r>
          </a:p>
        </p:txBody>
      </p:sp>
    </p:spTree>
    <p:extLst>
      <p:ext uri="{BB962C8B-B14F-4D97-AF65-F5344CB8AC3E}">
        <p14:creationId xmlns:p14="http://schemas.microsoft.com/office/powerpoint/2010/main" val="31993363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924A1-6BEF-062F-CF46-B8BB43A95478}"/>
            </a:ext>
          </a:extLst>
        </p:cNvPr>
        <p:cNvGrpSpPr/>
        <p:nvPr/>
      </p:nvGrpSpPr>
      <p:grpSpPr>
        <a:xfrm>
          <a:off x="0" y="0"/>
          <a:ext cx="0" cy="0"/>
          <a:chOff x="0" y="0"/>
          <a:chExt cx="0" cy="0"/>
        </a:xfrm>
      </p:grpSpPr>
      <p:pic>
        <p:nvPicPr>
          <p:cNvPr id="6146" name="Picture 2" descr="ARM Architecture">
            <a:extLst>
              <a:ext uri="{FF2B5EF4-FFF2-40B4-BE49-F238E27FC236}">
                <a16:creationId xmlns:a16="http://schemas.microsoft.com/office/drawing/2014/main" id="{92B06327-4487-7283-1838-BBBE57C91A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713" y="366713"/>
            <a:ext cx="7648575" cy="612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684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AEB37C-11D1-B181-EB4A-C309F2AD3F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FF8A6-1084-1219-D958-46A85D1B6326}"/>
              </a:ext>
            </a:extLst>
          </p:cNvPr>
          <p:cNvSpPr>
            <a:spLocks noGrp="1"/>
          </p:cNvSpPr>
          <p:nvPr>
            <p:ph type="title"/>
          </p:nvPr>
        </p:nvSpPr>
        <p:spPr/>
        <p:txBody>
          <a:bodyPr/>
          <a:lstStyle/>
          <a:p>
            <a:pPr rtl="1"/>
            <a:r>
              <a:rPr lang="fa-IR" dirty="0">
                <a:cs typeface="B Nazanin" panose="00000400000000000000" pitchFamily="2" charset="-78"/>
              </a:rPr>
              <a:t>جلسه ی 3</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4BBE64B4-1568-ACC5-7C0F-AD16CF56549A}"/>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ورودی و خروجی دیجیتال</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362BBAD5-02FB-9830-1BE1-E37EA657E99E}"/>
              </a:ext>
            </a:extLst>
          </p:cNvPr>
          <p:cNvSpPr txBox="1"/>
          <p:nvPr/>
        </p:nvSpPr>
        <p:spPr>
          <a:xfrm>
            <a:off x="286265" y="2752110"/>
            <a:ext cx="8571470" cy="2031325"/>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روشن خاموش کردن ال ای دی</a:t>
            </a:r>
          </a:p>
          <a:p>
            <a:pPr marL="285750" indent="-285750" algn="r" rtl="1">
              <a:buFont typeface="Arial" panose="020B0604020202020204" pitchFamily="34" charset="0"/>
              <a:buChar char="•"/>
            </a:pPr>
            <a:r>
              <a:rPr lang="fa-IR" dirty="0">
                <a:cs typeface="B Nazanin" panose="00000400000000000000" pitchFamily="2" charset="-78"/>
              </a:rPr>
              <a:t>راه اندازی سون سگمنت</a:t>
            </a:r>
          </a:p>
          <a:p>
            <a:pPr marL="285750" indent="-285750" algn="r" rtl="1">
              <a:buFont typeface="Arial" panose="020B0604020202020204" pitchFamily="34" charset="0"/>
              <a:buChar char="•"/>
            </a:pPr>
            <a:r>
              <a:rPr lang="fa-IR" dirty="0">
                <a:cs typeface="B Nazanin" panose="00000400000000000000" pitchFamily="2" charset="-78"/>
              </a:rPr>
              <a:t>راه اندازی ال ای دی ماتریسی</a:t>
            </a:r>
          </a:p>
          <a:p>
            <a:pPr marL="285750" indent="-285750" algn="r" rtl="1">
              <a:buFont typeface="Arial" panose="020B0604020202020204" pitchFamily="34" charset="0"/>
              <a:buChar char="•"/>
            </a:pPr>
            <a:r>
              <a:rPr lang="fa-IR" dirty="0">
                <a:cs typeface="B Nazanin" panose="00000400000000000000" pitchFamily="2" charset="-78"/>
              </a:rPr>
              <a:t>راه اندازی ال سی دی کاراکتری </a:t>
            </a:r>
          </a:p>
          <a:p>
            <a:pPr marL="285750" indent="-285750" algn="r" rtl="1">
              <a:buFont typeface="Arial" panose="020B0604020202020204" pitchFamily="34" charset="0"/>
              <a:buChar char="•"/>
            </a:pPr>
            <a:r>
              <a:rPr lang="fa-IR" dirty="0">
                <a:cs typeface="B Nazanin" panose="00000400000000000000" pitchFamily="2" charset="-78"/>
              </a:rPr>
              <a:t>خواندن وضعیت کلیدهای متصل به پینهای ورودی</a:t>
            </a:r>
          </a:p>
          <a:p>
            <a:pPr marL="285750" indent="-285750" algn="r" rtl="1">
              <a:buFont typeface="Arial" panose="020B0604020202020204" pitchFamily="34" charset="0"/>
              <a:buChar char="•"/>
            </a:pPr>
            <a:r>
              <a:rPr lang="fa-IR" dirty="0">
                <a:cs typeface="B Nazanin" panose="00000400000000000000" pitchFamily="2" charset="-78"/>
              </a:rPr>
              <a:t>مفهوم وقفه یا اینتراپت در ورودی ها</a:t>
            </a:r>
          </a:p>
          <a:p>
            <a:pPr marL="285750" indent="-285750" algn="r" rtl="1">
              <a:buFont typeface="Arial" panose="020B0604020202020204" pitchFamily="34" charset="0"/>
              <a:buChar char="•"/>
            </a:pPr>
            <a:r>
              <a:rPr lang="fa-IR" dirty="0">
                <a:cs typeface="B Nazanin" panose="00000400000000000000" pitchFamily="2" charset="-78"/>
              </a:rPr>
              <a:t>خواندن وضعیت چند کلید به صورت کیپد ماتریسی</a:t>
            </a:r>
          </a:p>
        </p:txBody>
      </p:sp>
    </p:spTree>
    <p:extLst>
      <p:ext uri="{BB962C8B-B14F-4D97-AF65-F5344CB8AC3E}">
        <p14:creationId xmlns:p14="http://schemas.microsoft.com/office/powerpoint/2010/main" val="3429372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266FA9-6333-A3AF-5E42-6B97601004CC}"/>
            </a:ext>
          </a:extLst>
        </p:cNvPr>
        <p:cNvGrpSpPr/>
        <p:nvPr/>
      </p:nvGrpSpPr>
      <p:grpSpPr>
        <a:xfrm>
          <a:off x="0" y="0"/>
          <a:ext cx="0" cy="0"/>
          <a:chOff x="0" y="0"/>
          <a:chExt cx="0" cy="0"/>
        </a:xfrm>
      </p:grpSpPr>
      <p:pic>
        <p:nvPicPr>
          <p:cNvPr id="5122" name="Picture 2" descr="STM32G0 Series - Cost-effective Arm Cortex-M0+ Microcontrollers ...">
            <a:extLst>
              <a:ext uri="{FF2B5EF4-FFF2-40B4-BE49-F238E27FC236}">
                <a16:creationId xmlns:a16="http://schemas.microsoft.com/office/drawing/2014/main" id="{CBB458F7-64D3-F77C-4434-43A1CE93F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4044" y="610212"/>
            <a:ext cx="5296973" cy="563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215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67EEA-FBEF-099D-DAEF-2AFB3709EA4B}"/>
            </a:ext>
          </a:extLst>
        </p:cNvPr>
        <p:cNvGrpSpPr/>
        <p:nvPr/>
      </p:nvGrpSpPr>
      <p:grpSpPr>
        <a:xfrm>
          <a:off x="0" y="0"/>
          <a:ext cx="0" cy="0"/>
          <a:chOff x="0" y="0"/>
          <a:chExt cx="0" cy="0"/>
        </a:xfrm>
      </p:grpSpPr>
      <p:pic>
        <p:nvPicPr>
          <p:cNvPr id="9218" name="Picture 2" descr="Memory Map region TM4C123GH6PM arm cortex M4">
            <a:extLst>
              <a:ext uri="{FF2B5EF4-FFF2-40B4-BE49-F238E27FC236}">
                <a16:creationId xmlns:a16="http://schemas.microsoft.com/office/drawing/2014/main" id="{DD59B461-9A13-B6F8-3874-A7A3972497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976313"/>
            <a:ext cx="6267450" cy="490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0973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Task Example (HAL + RTOS)</a:t>
            </a:r>
          </a:p>
        </p:txBody>
      </p:sp>
      <p:sp>
        <p:nvSpPr>
          <p:cNvPr id="3" name="Content Placeholder 2"/>
          <p:cNvSpPr>
            <a:spLocks noGrp="1"/>
          </p:cNvSpPr>
          <p:nvPr>
            <p:ph idx="1"/>
          </p:nvPr>
        </p:nvSpPr>
        <p:spPr/>
        <p:txBody>
          <a:bodyPr/>
          <a:lstStyle/>
          <a:p>
            <a:pPr>
              <a:spcAft>
                <a:spcPts val="1000"/>
              </a:spcAft>
            </a:pPr>
            <a:r>
              <a:t>void StartBlinkTask(void *argument) {</a:t>
            </a:r>
          </a:p>
          <a:p>
            <a:pPr>
              <a:spcAft>
                <a:spcPts val="1000"/>
              </a:spcAft>
            </a:pPr>
            <a:r>
              <a:t>  while (1) {</a:t>
            </a:r>
          </a:p>
          <a:p>
            <a:pPr>
              <a:spcAft>
                <a:spcPts val="1000"/>
              </a:spcAft>
            </a:pPr>
            <a:r>
              <a:t>    HAL_GPIO_TogglePin(GPIOC, GPIO_PIN_13);</a:t>
            </a:r>
          </a:p>
          <a:p>
            <a:pPr>
              <a:spcAft>
                <a:spcPts val="1000"/>
              </a:spcAft>
            </a:pPr>
            <a:r>
              <a:t>    osDelay(500);</a:t>
            </a:r>
          </a:p>
          <a:p>
            <a:pPr>
              <a:spcAft>
                <a:spcPts val="1000"/>
              </a:spcAft>
            </a:pPr>
            <a:r>
              <a:t>  }</a:t>
            </a:r>
          </a:p>
          <a:p>
            <a:pPr>
              <a:spcAft>
                <a:spcPts val="1000"/>
              </a:spcAft>
            </a:pPr>
            <a:r>
              <a:t>}</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39A71-1E74-5E79-2426-016601E47D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2AD6C7-751F-B2A8-6021-B1F5A9281A20}"/>
              </a:ext>
            </a:extLst>
          </p:cNvPr>
          <p:cNvSpPr>
            <a:spLocks noGrp="1"/>
          </p:cNvSpPr>
          <p:nvPr>
            <p:ph type="title"/>
          </p:nvPr>
        </p:nvSpPr>
        <p:spPr/>
        <p:txBody>
          <a:bodyPr/>
          <a:lstStyle/>
          <a:p>
            <a:pPr rtl="1"/>
            <a:r>
              <a:rPr lang="fa-IR" dirty="0">
                <a:cs typeface="B Nazanin" panose="00000400000000000000" pitchFamily="2" charset="-78"/>
              </a:rPr>
              <a:t>جلسه ی 3</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A14CBA00-AE71-E17B-FA5C-FB84820A8A6E}"/>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ورودی و خروجی دیجیتال</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EF433936-9A6F-5602-4B58-D67F776AA315}"/>
              </a:ext>
            </a:extLst>
          </p:cNvPr>
          <p:cNvSpPr txBox="1"/>
          <p:nvPr/>
        </p:nvSpPr>
        <p:spPr>
          <a:xfrm>
            <a:off x="286265" y="2752110"/>
            <a:ext cx="8571470" cy="2031325"/>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روشن خاموش کردن ال ای دی</a:t>
            </a:r>
          </a:p>
          <a:p>
            <a:pPr marL="285750" indent="-285750" algn="r" rtl="1">
              <a:buFont typeface="Arial" panose="020B0604020202020204" pitchFamily="34" charset="0"/>
              <a:buChar char="•"/>
            </a:pPr>
            <a:r>
              <a:rPr lang="fa-IR" dirty="0">
                <a:cs typeface="B Nazanin" panose="00000400000000000000" pitchFamily="2" charset="-78"/>
              </a:rPr>
              <a:t>راه اندازی سون سگمنت</a:t>
            </a:r>
          </a:p>
          <a:p>
            <a:pPr marL="285750" indent="-285750" algn="r" rtl="1">
              <a:buFont typeface="Arial" panose="020B0604020202020204" pitchFamily="34" charset="0"/>
              <a:buChar char="•"/>
            </a:pPr>
            <a:r>
              <a:rPr lang="fa-IR" dirty="0">
                <a:cs typeface="B Nazanin" panose="00000400000000000000" pitchFamily="2" charset="-78"/>
              </a:rPr>
              <a:t>راه اندازی ال ای دی ماتریسی</a:t>
            </a:r>
          </a:p>
          <a:p>
            <a:pPr marL="285750" indent="-285750" algn="r" rtl="1">
              <a:buFont typeface="Arial" panose="020B0604020202020204" pitchFamily="34" charset="0"/>
              <a:buChar char="•"/>
            </a:pPr>
            <a:r>
              <a:rPr lang="fa-IR" dirty="0">
                <a:cs typeface="B Nazanin" panose="00000400000000000000" pitchFamily="2" charset="-78"/>
              </a:rPr>
              <a:t>راه اندازی ال سی دی کاراکتری </a:t>
            </a:r>
          </a:p>
          <a:p>
            <a:pPr marL="285750" indent="-285750" algn="r" rtl="1">
              <a:buFont typeface="Arial" panose="020B0604020202020204" pitchFamily="34" charset="0"/>
              <a:buChar char="•"/>
            </a:pPr>
            <a:r>
              <a:rPr lang="fa-IR" dirty="0">
                <a:cs typeface="B Nazanin" panose="00000400000000000000" pitchFamily="2" charset="-78"/>
              </a:rPr>
              <a:t>خواندن وضعیت کلیدهای متصل به پینهای ورودی</a:t>
            </a:r>
          </a:p>
          <a:p>
            <a:pPr marL="285750" indent="-285750" algn="r" rtl="1">
              <a:buFont typeface="Arial" panose="020B0604020202020204" pitchFamily="34" charset="0"/>
              <a:buChar char="•"/>
            </a:pPr>
            <a:r>
              <a:rPr lang="fa-IR" dirty="0">
                <a:cs typeface="B Nazanin" panose="00000400000000000000" pitchFamily="2" charset="-78"/>
              </a:rPr>
              <a:t>مفهوم وقفه یا اینتراپت در ورودی ها</a:t>
            </a:r>
          </a:p>
          <a:p>
            <a:pPr marL="285750" indent="-285750" algn="r" rtl="1">
              <a:buFont typeface="Arial" panose="020B0604020202020204" pitchFamily="34" charset="0"/>
              <a:buChar char="•"/>
            </a:pPr>
            <a:r>
              <a:rPr lang="fa-IR" dirty="0">
                <a:cs typeface="B Nazanin" panose="00000400000000000000" pitchFamily="2" charset="-78"/>
              </a:rPr>
              <a:t>خواندن وضعیت چند کلید به صورت کیپد ماتریسی</a:t>
            </a:r>
          </a:p>
        </p:txBody>
      </p:sp>
    </p:spTree>
    <p:extLst>
      <p:ext uri="{BB962C8B-B14F-4D97-AF65-F5344CB8AC3E}">
        <p14:creationId xmlns:p14="http://schemas.microsoft.com/office/powerpoint/2010/main" val="2302547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331F0-B328-244D-3369-4A6A74BC7AC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9D89AAF-DF4D-20A0-5B4A-974142C9DC69}"/>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ورودی و خروجی دیجیتال</a:t>
            </a:r>
            <a:endParaRPr lang="en-US" dirty="0">
              <a:cs typeface="B Nazanin" panose="00000400000000000000" pitchFamily="2" charset="-78"/>
            </a:endParaRPr>
          </a:p>
        </p:txBody>
      </p:sp>
      <p:sp>
        <p:nvSpPr>
          <p:cNvPr id="9" name="AutoShape 2" descr="LED - ماه صنعت انرژی">
            <a:extLst>
              <a:ext uri="{FF2B5EF4-FFF2-40B4-BE49-F238E27FC236}">
                <a16:creationId xmlns:a16="http://schemas.microsoft.com/office/drawing/2014/main" id="{7C520064-8044-857A-C4FD-5C3E923F1390}"/>
              </a:ext>
            </a:extLst>
          </p:cNvPr>
          <p:cNvSpPr>
            <a:spLocks noChangeAspect="1" noChangeArrowheads="1"/>
          </p:cNvSpPr>
          <p:nvPr/>
        </p:nvSpPr>
        <p:spPr bwMode="auto">
          <a:xfrm>
            <a:off x="3253946" y="2110946"/>
            <a:ext cx="1470454" cy="14704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descr="GPIO در stm32">
            <a:extLst>
              <a:ext uri="{FF2B5EF4-FFF2-40B4-BE49-F238E27FC236}">
                <a16:creationId xmlns:a16="http://schemas.microsoft.com/office/drawing/2014/main" id="{385EB4CA-783D-3C2A-0B71-B395E6C3C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982" y="1402862"/>
            <a:ext cx="5556036" cy="4712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037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91AEB-3E44-35E5-C369-FADBE89130C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583C293-1885-6278-0580-403911771E1F}"/>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ورودی و خروجی دیجیتال</a:t>
            </a:r>
            <a:endParaRPr lang="en-US" dirty="0">
              <a:cs typeface="B Nazanin" panose="00000400000000000000" pitchFamily="2" charset="-78"/>
            </a:endParaRPr>
          </a:p>
        </p:txBody>
      </p:sp>
      <p:sp>
        <p:nvSpPr>
          <p:cNvPr id="9" name="AutoShape 2" descr="LED - ماه صنعت انرژی">
            <a:extLst>
              <a:ext uri="{FF2B5EF4-FFF2-40B4-BE49-F238E27FC236}">
                <a16:creationId xmlns:a16="http://schemas.microsoft.com/office/drawing/2014/main" id="{639483BA-9504-EDD0-0B23-511465909E3B}"/>
              </a:ext>
            </a:extLst>
          </p:cNvPr>
          <p:cNvSpPr>
            <a:spLocks noChangeAspect="1" noChangeArrowheads="1"/>
          </p:cNvSpPr>
          <p:nvPr/>
        </p:nvSpPr>
        <p:spPr bwMode="auto">
          <a:xfrm>
            <a:off x="3253946" y="2110946"/>
            <a:ext cx="1470454" cy="14704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3B2AF7B1-4A26-D2E7-43BE-9319B8B7DC9F}"/>
              </a:ext>
            </a:extLst>
          </p:cNvPr>
          <p:cNvPicPr>
            <a:picLocks noChangeAspect="1"/>
          </p:cNvPicPr>
          <p:nvPr/>
        </p:nvPicPr>
        <p:blipFill>
          <a:blip r:embed="rId2"/>
          <a:stretch>
            <a:fillRect/>
          </a:stretch>
        </p:blipFill>
        <p:spPr>
          <a:xfrm>
            <a:off x="914400" y="1219200"/>
            <a:ext cx="7315200" cy="4419600"/>
          </a:xfrm>
          <a:prstGeom prst="rect">
            <a:avLst/>
          </a:prstGeom>
        </p:spPr>
      </p:pic>
    </p:spTree>
    <p:extLst>
      <p:ext uri="{BB962C8B-B14F-4D97-AF65-F5344CB8AC3E}">
        <p14:creationId xmlns:p14="http://schemas.microsoft.com/office/powerpoint/2010/main" val="24025226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44BBB-7DA9-C8BE-6843-C4E08F6FBBD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D5F593-4863-120E-BD8D-DAFF52DED09D}"/>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ورودی و خروجی دیجیتال</a:t>
            </a:r>
            <a:endParaRPr lang="en-US" dirty="0">
              <a:cs typeface="B Nazanin" panose="00000400000000000000" pitchFamily="2" charset="-78"/>
            </a:endParaRPr>
          </a:p>
        </p:txBody>
      </p:sp>
      <p:sp>
        <p:nvSpPr>
          <p:cNvPr id="9" name="AutoShape 2" descr="LED - ماه صنعت انرژی">
            <a:extLst>
              <a:ext uri="{FF2B5EF4-FFF2-40B4-BE49-F238E27FC236}">
                <a16:creationId xmlns:a16="http://schemas.microsoft.com/office/drawing/2014/main" id="{6B0780C7-1E5D-465C-16BF-B3AB857A8898}"/>
              </a:ext>
            </a:extLst>
          </p:cNvPr>
          <p:cNvSpPr>
            <a:spLocks noChangeAspect="1" noChangeArrowheads="1"/>
          </p:cNvSpPr>
          <p:nvPr/>
        </p:nvSpPr>
        <p:spPr bwMode="auto">
          <a:xfrm>
            <a:off x="3253946" y="2110946"/>
            <a:ext cx="1470454" cy="14704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AE942724-3510-C567-7428-A967BC614F60}"/>
              </a:ext>
            </a:extLst>
          </p:cNvPr>
          <p:cNvPicPr>
            <a:picLocks noChangeAspect="1"/>
          </p:cNvPicPr>
          <p:nvPr/>
        </p:nvPicPr>
        <p:blipFill>
          <a:blip r:embed="rId2"/>
          <a:stretch>
            <a:fillRect/>
          </a:stretch>
        </p:blipFill>
        <p:spPr>
          <a:xfrm>
            <a:off x="1714500" y="815801"/>
            <a:ext cx="5443500" cy="1161280"/>
          </a:xfrm>
          <a:prstGeom prst="rect">
            <a:avLst/>
          </a:prstGeom>
        </p:spPr>
      </p:pic>
      <p:pic>
        <p:nvPicPr>
          <p:cNvPr id="6" name="Picture 5">
            <a:extLst>
              <a:ext uri="{FF2B5EF4-FFF2-40B4-BE49-F238E27FC236}">
                <a16:creationId xmlns:a16="http://schemas.microsoft.com/office/drawing/2014/main" id="{ACB1F956-C94C-0858-2B6C-1997317A0D19}"/>
              </a:ext>
            </a:extLst>
          </p:cNvPr>
          <p:cNvPicPr>
            <a:picLocks noChangeAspect="1"/>
          </p:cNvPicPr>
          <p:nvPr/>
        </p:nvPicPr>
        <p:blipFill>
          <a:blip r:embed="rId3"/>
          <a:stretch>
            <a:fillRect/>
          </a:stretch>
        </p:blipFill>
        <p:spPr>
          <a:xfrm>
            <a:off x="1714501" y="1999985"/>
            <a:ext cx="5424450" cy="1213483"/>
          </a:xfrm>
          <a:prstGeom prst="rect">
            <a:avLst/>
          </a:prstGeom>
        </p:spPr>
      </p:pic>
      <p:pic>
        <p:nvPicPr>
          <p:cNvPr id="7" name="Picture 6">
            <a:extLst>
              <a:ext uri="{FF2B5EF4-FFF2-40B4-BE49-F238E27FC236}">
                <a16:creationId xmlns:a16="http://schemas.microsoft.com/office/drawing/2014/main" id="{C0A97006-408A-1AB1-65FF-2862236ED962}"/>
              </a:ext>
            </a:extLst>
          </p:cNvPr>
          <p:cNvPicPr>
            <a:picLocks noChangeAspect="1"/>
          </p:cNvPicPr>
          <p:nvPr/>
        </p:nvPicPr>
        <p:blipFill>
          <a:blip r:embed="rId4"/>
          <a:stretch>
            <a:fillRect/>
          </a:stretch>
        </p:blipFill>
        <p:spPr>
          <a:xfrm>
            <a:off x="1714500" y="3257808"/>
            <a:ext cx="5424450" cy="2304031"/>
          </a:xfrm>
          <a:prstGeom prst="rect">
            <a:avLst/>
          </a:prstGeom>
        </p:spPr>
      </p:pic>
      <p:pic>
        <p:nvPicPr>
          <p:cNvPr id="8" name="Picture 7">
            <a:extLst>
              <a:ext uri="{FF2B5EF4-FFF2-40B4-BE49-F238E27FC236}">
                <a16:creationId xmlns:a16="http://schemas.microsoft.com/office/drawing/2014/main" id="{CF7DDA2D-E980-000C-B5B5-959C36B241BE}"/>
              </a:ext>
            </a:extLst>
          </p:cNvPr>
          <p:cNvPicPr>
            <a:picLocks noChangeAspect="1"/>
          </p:cNvPicPr>
          <p:nvPr/>
        </p:nvPicPr>
        <p:blipFill>
          <a:blip r:embed="rId5"/>
          <a:stretch>
            <a:fillRect/>
          </a:stretch>
        </p:blipFill>
        <p:spPr>
          <a:xfrm>
            <a:off x="1703688" y="5553592"/>
            <a:ext cx="5443500" cy="1297368"/>
          </a:xfrm>
          <a:prstGeom prst="rect">
            <a:avLst/>
          </a:prstGeom>
        </p:spPr>
      </p:pic>
    </p:spTree>
    <p:extLst>
      <p:ext uri="{BB962C8B-B14F-4D97-AF65-F5344CB8AC3E}">
        <p14:creationId xmlns:p14="http://schemas.microsoft.com/office/powerpoint/2010/main" val="31897089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ED driver circuit">
            <a:extLst>
              <a:ext uri="{FF2B5EF4-FFF2-40B4-BE49-F238E27FC236}">
                <a16:creationId xmlns:a16="http://schemas.microsoft.com/office/drawing/2014/main" id="{B02D782A-0D59-1950-378C-E621CDC4E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190" y="3771133"/>
            <a:ext cx="2755779"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y driver circuit">
            <a:extLst>
              <a:ext uri="{FF2B5EF4-FFF2-40B4-BE49-F238E27FC236}">
                <a16:creationId xmlns:a16="http://schemas.microsoft.com/office/drawing/2014/main" id="{B38CC10D-1112-8399-4DDA-4B2AC64F7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190" y="852617"/>
            <a:ext cx="3185013" cy="300037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image">
            <a:extLst>
              <a:ext uri="{FF2B5EF4-FFF2-40B4-BE49-F238E27FC236}">
                <a16:creationId xmlns:a16="http://schemas.microsoft.com/office/drawing/2014/main" id="{54188684-85D8-2B43-CC8B-7FE3B9ED7D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3875" y="3678162"/>
            <a:ext cx="4052244" cy="27249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E8DC7AB-4FB0-25E4-0238-E1994082CBA4}"/>
              </a:ext>
            </a:extLst>
          </p:cNvPr>
          <p:cNvPicPr>
            <a:picLocks noChangeAspect="1"/>
          </p:cNvPicPr>
          <p:nvPr/>
        </p:nvPicPr>
        <p:blipFill>
          <a:blip r:embed="rId5"/>
          <a:stretch>
            <a:fillRect/>
          </a:stretch>
        </p:blipFill>
        <p:spPr>
          <a:xfrm>
            <a:off x="4240480" y="1049180"/>
            <a:ext cx="4145639" cy="1536325"/>
          </a:xfrm>
          <a:prstGeom prst="rect">
            <a:avLst/>
          </a:prstGeom>
        </p:spPr>
      </p:pic>
      <p:sp>
        <p:nvSpPr>
          <p:cNvPr id="3" name="Content Placeholder 2">
            <a:extLst>
              <a:ext uri="{FF2B5EF4-FFF2-40B4-BE49-F238E27FC236}">
                <a16:creationId xmlns:a16="http://schemas.microsoft.com/office/drawing/2014/main" id="{D6D65816-E540-9429-E7B0-01CE12C44A52}"/>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روشن خاموش کردن ال ای دی</a:t>
            </a:r>
          </a:p>
        </p:txBody>
      </p:sp>
    </p:spTree>
    <p:extLst>
      <p:ext uri="{BB962C8B-B14F-4D97-AF65-F5344CB8AC3E}">
        <p14:creationId xmlns:p14="http://schemas.microsoft.com/office/powerpoint/2010/main" val="3604671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FE0CF-A085-DEB2-27AA-2267E57A20B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3FAD60-F5E9-9AB3-E47E-E4D041FD5497}"/>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روشن خاموش کردن ال ای دی</a:t>
            </a:r>
          </a:p>
        </p:txBody>
      </p:sp>
      <p:sp>
        <p:nvSpPr>
          <p:cNvPr id="9" name="AutoShape 2" descr="LED - ماه صنعت انرژی">
            <a:extLst>
              <a:ext uri="{FF2B5EF4-FFF2-40B4-BE49-F238E27FC236}">
                <a16:creationId xmlns:a16="http://schemas.microsoft.com/office/drawing/2014/main" id="{B8111D10-F6CB-22F6-201E-2F36A04D2D12}"/>
              </a:ext>
            </a:extLst>
          </p:cNvPr>
          <p:cNvSpPr>
            <a:spLocks noChangeAspect="1" noChangeArrowheads="1"/>
          </p:cNvSpPr>
          <p:nvPr/>
        </p:nvSpPr>
        <p:spPr bwMode="auto">
          <a:xfrm>
            <a:off x="3253946" y="2110946"/>
            <a:ext cx="1470454" cy="14704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TextBox 5">
            <a:extLst>
              <a:ext uri="{FF2B5EF4-FFF2-40B4-BE49-F238E27FC236}">
                <a16:creationId xmlns:a16="http://schemas.microsoft.com/office/drawing/2014/main" id="{D6FCC11C-862F-BAFE-495E-796955BD759E}"/>
              </a:ext>
            </a:extLst>
          </p:cNvPr>
          <p:cNvSpPr txBox="1"/>
          <p:nvPr/>
        </p:nvSpPr>
        <p:spPr>
          <a:xfrm>
            <a:off x="724930" y="2276897"/>
            <a:ext cx="7801232" cy="1754326"/>
          </a:xfrm>
          <a:prstGeom prst="rect">
            <a:avLst/>
          </a:prstGeom>
          <a:noFill/>
        </p:spPr>
        <p:txBody>
          <a:bodyPr wrap="square">
            <a:spAutoFit/>
          </a:bodyPr>
          <a:lstStyle/>
          <a:p>
            <a:pPr algn="l">
              <a:buNone/>
            </a:pPr>
            <a:r>
              <a:rPr lang="en-US" b="0" i="0" dirty="0">
                <a:solidFill>
                  <a:srgbClr val="006FE0"/>
                </a:solidFill>
                <a:effectLst/>
                <a:latin typeface="inherit"/>
              </a:rPr>
              <a:t>  </a:t>
            </a:r>
            <a:r>
              <a:rPr lang="en-US" b="0" i="0" dirty="0">
                <a:solidFill>
                  <a:srgbClr val="FF8000"/>
                </a:solidFill>
                <a:effectLst/>
                <a:latin typeface="inherit"/>
              </a:rPr>
              <a:t>// LED ON</a:t>
            </a:r>
            <a:endParaRPr lang="en-US" b="0" i="0" dirty="0">
              <a:solidFill>
                <a:srgbClr val="000000"/>
              </a:solidFill>
              <a:effectLst/>
              <a:latin typeface="Monaco"/>
            </a:endParaRPr>
          </a:p>
          <a:p>
            <a:pPr algn="l">
              <a:buNone/>
            </a:pPr>
            <a:r>
              <a:rPr lang="en-US" b="0" i="0" dirty="0">
                <a:solidFill>
                  <a:srgbClr val="006FE0"/>
                </a:solidFill>
                <a:effectLst/>
                <a:latin typeface="inherit"/>
              </a:rPr>
              <a:t>  </a:t>
            </a:r>
            <a:r>
              <a:rPr lang="en-US" b="0" i="0" dirty="0" err="1">
                <a:solidFill>
                  <a:srgbClr val="004ED0"/>
                </a:solidFill>
                <a:effectLst/>
                <a:latin typeface="inherit"/>
              </a:rPr>
              <a:t>HAL_GPIO_WritePin</a:t>
            </a:r>
            <a:r>
              <a:rPr lang="en-US" b="0" i="0" dirty="0">
                <a:solidFill>
                  <a:srgbClr val="333333"/>
                </a:solidFill>
                <a:effectLst/>
                <a:latin typeface="inherit"/>
              </a:rPr>
              <a:t>(</a:t>
            </a:r>
            <a:r>
              <a:rPr lang="en-US" b="0" i="0" dirty="0">
                <a:solidFill>
                  <a:srgbClr val="002D7A"/>
                </a:solidFill>
                <a:effectLst/>
                <a:latin typeface="inherit"/>
              </a:rPr>
              <a:t>GPIOC</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GPIO_PIN_13</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GPIO_PIN_RESET</a:t>
            </a:r>
            <a:r>
              <a:rPr lang="en-US" b="0" i="0" dirty="0">
                <a:solidFill>
                  <a:srgbClr val="333333"/>
                </a:solidFill>
                <a:effectLst/>
                <a:latin typeface="inherit"/>
              </a:rPr>
              <a:t>);</a:t>
            </a:r>
            <a:endParaRPr lang="en-US" b="0" i="0" dirty="0">
              <a:solidFill>
                <a:srgbClr val="000000"/>
              </a:solidFill>
              <a:effectLst/>
              <a:latin typeface="Monaco"/>
            </a:endParaRPr>
          </a:p>
          <a:p>
            <a:pPr algn="l">
              <a:buNone/>
            </a:pPr>
            <a:r>
              <a:rPr lang="en-US" b="0" i="0" dirty="0">
                <a:solidFill>
                  <a:srgbClr val="006FE0"/>
                </a:solidFill>
                <a:effectLst/>
                <a:latin typeface="inherit"/>
              </a:rPr>
              <a:t>  </a:t>
            </a:r>
            <a:r>
              <a:rPr lang="en-US" b="0" i="0" dirty="0" err="1">
                <a:solidFill>
                  <a:srgbClr val="004ED0"/>
                </a:solidFill>
                <a:effectLst/>
                <a:latin typeface="inherit"/>
              </a:rPr>
              <a:t>HAL_Delay</a:t>
            </a:r>
            <a:r>
              <a:rPr lang="en-US" b="0" i="0" dirty="0">
                <a:solidFill>
                  <a:srgbClr val="333333"/>
                </a:solidFill>
                <a:effectLst/>
                <a:latin typeface="inherit"/>
              </a:rPr>
              <a:t>(</a:t>
            </a:r>
            <a:r>
              <a:rPr lang="en-US" b="0" i="0" dirty="0">
                <a:solidFill>
                  <a:srgbClr val="CE0000"/>
                </a:solidFill>
                <a:effectLst/>
                <a:latin typeface="inherit"/>
              </a:rPr>
              <a:t>250</a:t>
            </a:r>
            <a:r>
              <a:rPr lang="en-US" b="0" i="0" dirty="0">
                <a:solidFill>
                  <a:srgbClr val="333333"/>
                </a:solidFill>
                <a:effectLst/>
                <a:latin typeface="inherit"/>
              </a:rPr>
              <a:t>);</a:t>
            </a:r>
            <a:endParaRPr lang="en-US" b="0" i="0" dirty="0">
              <a:solidFill>
                <a:srgbClr val="000000"/>
              </a:solidFill>
              <a:effectLst/>
              <a:latin typeface="Monaco"/>
            </a:endParaRPr>
          </a:p>
          <a:p>
            <a:pPr algn="l">
              <a:buNone/>
            </a:pPr>
            <a:r>
              <a:rPr lang="en-US" b="0" i="0" dirty="0">
                <a:solidFill>
                  <a:srgbClr val="006FE0"/>
                </a:solidFill>
                <a:effectLst/>
                <a:latin typeface="inherit"/>
              </a:rPr>
              <a:t>  </a:t>
            </a:r>
            <a:r>
              <a:rPr lang="en-US" b="0" i="0" dirty="0">
                <a:solidFill>
                  <a:srgbClr val="FF8000"/>
                </a:solidFill>
                <a:effectLst/>
                <a:latin typeface="inherit"/>
              </a:rPr>
              <a:t>// LED OFF</a:t>
            </a:r>
            <a:endParaRPr lang="en-US" b="0" i="0" dirty="0">
              <a:solidFill>
                <a:srgbClr val="000000"/>
              </a:solidFill>
              <a:effectLst/>
              <a:latin typeface="Monaco"/>
            </a:endParaRPr>
          </a:p>
          <a:p>
            <a:pPr algn="l">
              <a:buNone/>
            </a:pPr>
            <a:r>
              <a:rPr lang="en-US" b="0" i="0" dirty="0">
                <a:solidFill>
                  <a:srgbClr val="006FE0"/>
                </a:solidFill>
                <a:effectLst/>
                <a:latin typeface="inherit"/>
              </a:rPr>
              <a:t>  </a:t>
            </a:r>
            <a:r>
              <a:rPr lang="en-US" b="0" i="0" dirty="0" err="1">
                <a:solidFill>
                  <a:srgbClr val="004ED0"/>
                </a:solidFill>
                <a:effectLst/>
                <a:latin typeface="inherit"/>
              </a:rPr>
              <a:t>HAL_GPIO_WritePin</a:t>
            </a:r>
            <a:r>
              <a:rPr lang="en-US" b="0" i="0" dirty="0">
                <a:solidFill>
                  <a:srgbClr val="333333"/>
                </a:solidFill>
                <a:effectLst/>
                <a:latin typeface="inherit"/>
              </a:rPr>
              <a:t>(</a:t>
            </a:r>
            <a:r>
              <a:rPr lang="en-US" b="0" i="0" dirty="0">
                <a:solidFill>
                  <a:srgbClr val="002D7A"/>
                </a:solidFill>
                <a:effectLst/>
                <a:latin typeface="inherit"/>
              </a:rPr>
              <a:t>GPIOC</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GPIO_PIN_13</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GPIO_PIN_SET</a:t>
            </a:r>
            <a:r>
              <a:rPr lang="en-US" b="0" i="0" dirty="0">
                <a:solidFill>
                  <a:srgbClr val="333333"/>
                </a:solidFill>
                <a:effectLst/>
                <a:latin typeface="inherit"/>
              </a:rPr>
              <a:t>);</a:t>
            </a:r>
            <a:endParaRPr lang="en-US" b="0" i="0" dirty="0">
              <a:solidFill>
                <a:srgbClr val="000000"/>
              </a:solidFill>
              <a:effectLst/>
              <a:latin typeface="Monaco"/>
            </a:endParaRPr>
          </a:p>
          <a:p>
            <a:pPr algn="l">
              <a:buNone/>
            </a:pPr>
            <a:r>
              <a:rPr lang="en-US" b="0" i="0" dirty="0">
                <a:solidFill>
                  <a:srgbClr val="006FE0"/>
                </a:solidFill>
                <a:effectLst/>
                <a:latin typeface="inherit"/>
              </a:rPr>
              <a:t>  </a:t>
            </a:r>
            <a:r>
              <a:rPr lang="en-US" b="0" i="0" dirty="0" err="1">
                <a:solidFill>
                  <a:srgbClr val="004ED0"/>
                </a:solidFill>
                <a:effectLst/>
                <a:latin typeface="inherit"/>
              </a:rPr>
              <a:t>HAL_Delay</a:t>
            </a:r>
            <a:r>
              <a:rPr lang="en-US" b="0" i="0" dirty="0">
                <a:solidFill>
                  <a:srgbClr val="333333"/>
                </a:solidFill>
                <a:effectLst/>
                <a:latin typeface="inherit"/>
              </a:rPr>
              <a:t>(</a:t>
            </a:r>
            <a:r>
              <a:rPr lang="en-US" b="0" i="0" dirty="0">
                <a:solidFill>
                  <a:srgbClr val="CE0000"/>
                </a:solidFill>
                <a:effectLst/>
                <a:latin typeface="inherit"/>
              </a:rPr>
              <a:t>250</a:t>
            </a:r>
            <a:r>
              <a:rPr lang="en-US" b="0" i="0" dirty="0">
                <a:solidFill>
                  <a:srgbClr val="333333"/>
                </a:solidFill>
                <a:effectLst/>
                <a:latin typeface="inherit"/>
              </a:rPr>
              <a:t>);</a:t>
            </a:r>
            <a:endParaRPr lang="en-US" b="0" i="0" dirty="0">
              <a:solidFill>
                <a:srgbClr val="000000"/>
              </a:solidFill>
              <a:effectLst/>
              <a:latin typeface="Monaco"/>
            </a:endParaRPr>
          </a:p>
        </p:txBody>
      </p:sp>
    </p:spTree>
    <p:extLst>
      <p:ext uri="{BB962C8B-B14F-4D97-AF65-F5344CB8AC3E}">
        <p14:creationId xmlns:p14="http://schemas.microsoft.com/office/powerpoint/2010/main" val="4253892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F12F48-8D7A-F7E7-09F3-AF6D2314236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18D0B47-E774-2C0B-827D-8EF873EB6AA8}"/>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سون سگمنت</a:t>
            </a:r>
          </a:p>
        </p:txBody>
      </p:sp>
      <p:pic>
        <p:nvPicPr>
          <p:cNvPr id="6146" name="Picture 2">
            <a:extLst>
              <a:ext uri="{FF2B5EF4-FFF2-40B4-BE49-F238E27FC236}">
                <a16:creationId xmlns:a16="http://schemas.microsoft.com/office/drawing/2014/main" id="{4527AA9F-6FE8-E1B1-1CEC-C8F5A8ECCC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1663" y="1068731"/>
            <a:ext cx="5400675" cy="31718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7 Segment Display Number Formation Segment Contol">
            <a:extLst>
              <a:ext uri="{FF2B5EF4-FFF2-40B4-BE49-F238E27FC236}">
                <a16:creationId xmlns:a16="http://schemas.microsoft.com/office/drawing/2014/main" id="{0E4B6583-F370-79AC-E34E-74DC8F3E9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4669824"/>
            <a:ext cx="531495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373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981C-704C-22E3-925F-5C85B893B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3C526F-8465-2D69-6DF5-8CB56EFD0FF8}"/>
              </a:ext>
            </a:extLst>
          </p:cNvPr>
          <p:cNvSpPr>
            <a:spLocks noGrp="1"/>
          </p:cNvSpPr>
          <p:nvPr>
            <p:ph type="title"/>
          </p:nvPr>
        </p:nvSpPr>
        <p:spPr/>
        <p:txBody>
          <a:bodyPr/>
          <a:lstStyle/>
          <a:p>
            <a:pPr rtl="1"/>
            <a:r>
              <a:rPr lang="fa-IR" dirty="0">
                <a:cs typeface="B Nazanin" panose="00000400000000000000" pitchFamily="2" charset="-78"/>
              </a:rPr>
              <a:t>جلسه ی 4</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869D3693-09C6-14D4-A91C-EDB8108BEAA2}"/>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 آشنایی با ورودی و خروجی های سریال </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250A7AAE-77F5-DF39-47B4-395CCB6BB29E}"/>
              </a:ext>
            </a:extLst>
          </p:cNvPr>
          <p:cNvSpPr txBox="1"/>
          <p:nvPr/>
        </p:nvSpPr>
        <p:spPr>
          <a:xfrm>
            <a:off x="286265" y="2752110"/>
            <a:ext cx="8571470" cy="1754326"/>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آشنایی با </a:t>
            </a:r>
            <a:r>
              <a:rPr lang="en-US" dirty="0">
                <a:cs typeface="B Nazanin" panose="00000400000000000000" pitchFamily="2" charset="-78"/>
              </a:rPr>
              <a:t>USART</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بررسی </a:t>
            </a:r>
            <a:r>
              <a:rPr lang="en-US" dirty="0">
                <a:cs typeface="B Nazanin" panose="00000400000000000000" pitchFamily="2" charset="-78"/>
              </a:rPr>
              <a:t>RS232,RS485 </a:t>
            </a:r>
          </a:p>
          <a:p>
            <a:pPr marL="285750" indent="-285750" algn="r" rtl="1">
              <a:buFont typeface="Arial" panose="020B0604020202020204" pitchFamily="34" charset="0"/>
              <a:buChar char="•"/>
            </a:pPr>
            <a:r>
              <a:rPr lang="fa-IR" dirty="0">
                <a:cs typeface="B Nazanin" panose="00000400000000000000" pitchFamily="2" charset="-78"/>
              </a:rPr>
              <a:t>آشنایی با </a:t>
            </a:r>
            <a:r>
              <a:rPr lang="en-US" dirty="0">
                <a:cs typeface="B Nazanin" panose="00000400000000000000" pitchFamily="2" charset="-78"/>
              </a:rPr>
              <a:t>SPI</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بررسی چند نمونه سنسور و آی سی</a:t>
            </a:r>
          </a:p>
          <a:p>
            <a:pPr marL="285750" indent="-285750" algn="r" rtl="1">
              <a:buFont typeface="Arial" panose="020B0604020202020204" pitchFamily="34" charset="0"/>
              <a:buChar char="•"/>
            </a:pPr>
            <a:r>
              <a:rPr lang="fa-IR" dirty="0">
                <a:cs typeface="B Nazanin" panose="00000400000000000000" pitchFamily="2" charset="-78"/>
              </a:rPr>
              <a:t>آشنایی با </a:t>
            </a:r>
            <a:r>
              <a:rPr lang="en-US" dirty="0">
                <a:cs typeface="B Nazanin" panose="00000400000000000000" pitchFamily="2" charset="-78"/>
              </a:rPr>
              <a:t>I2C</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بررسی چند نمونه سنسور و آی سی</a:t>
            </a:r>
          </a:p>
          <a:p>
            <a:pPr marL="285750" indent="-285750" algn="r" rtl="1">
              <a:buFont typeface="Arial" panose="020B0604020202020204" pitchFamily="34" charset="0"/>
              <a:buChar char="•"/>
            </a:pPr>
            <a:r>
              <a:rPr lang="fa-IR" dirty="0">
                <a:cs typeface="B Nazanin" panose="00000400000000000000" pitchFamily="2" charset="-78"/>
              </a:rPr>
              <a:t>آشنایی با </a:t>
            </a:r>
            <a:r>
              <a:rPr lang="en-US" dirty="0">
                <a:cs typeface="B Nazanin" panose="00000400000000000000" pitchFamily="2" charset="-78"/>
              </a:rPr>
              <a:t>USB</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بررسی پروتکل های مختلف آن</a:t>
            </a:r>
          </a:p>
          <a:p>
            <a:pPr marL="285750" indent="-285750" algn="r" rtl="1">
              <a:buFont typeface="Arial" panose="020B0604020202020204" pitchFamily="34" charset="0"/>
              <a:buChar char="•"/>
            </a:pPr>
            <a:r>
              <a:rPr lang="fa-IR" dirty="0">
                <a:cs typeface="B Nazanin" panose="00000400000000000000" pitchFamily="2" charset="-78"/>
              </a:rPr>
              <a:t>آشنایی با </a:t>
            </a:r>
            <a:r>
              <a:rPr lang="en-US" dirty="0">
                <a:cs typeface="B Nazanin" panose="00000400000000000000" pitchFamily="2" charset="-78"/>
              </a:rPr>
              <a:t>CAN</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کاربرد آن در صنعت</a:t>
            </a:r>
          </a:p>
          <a:p>
            <a:pPr marL="285750" indent="-285750" algn="r" rtl="1">
              <a:buFont typeface="Arial" panose="020B0604020202020204" pitchFamily="34" charset="0"/>
              <a:buChar char="•"/>
            </a:pPr>
            <a:r>
              <a:rPr lang="fa-IR" dirty="0">
                <a:cs typeface="B Nazanin" panose="00000400000000000000" pitchFamily="2" charset="-78"/>
              </a:rPr>
              <a:t>آشنایی با مدباس و کاربرد آن در صنعت</a:t>
            </a:r>
          </a:p>
        </p:txBody>
      </p:sp>
    </p:spTree>
    <p:extLst>
      <p:ext uri="{BB962C8B-B14F-4D97-AF65-F5344CB8AC3E}">
        <p14:creationId xmlns:p14="http://schemas.microsoft.com/office/powerpoint/2010/main" val="294980169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A6258-9782-377E-00B0-E62011E0E3A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22B549-7E73-ACC1-9423-32F9E68737D2}"/>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سون سگمنت</a:t>
            </a:r>
          </a:p>
        </p:txBody>
      </p:sp>
      <p:pic>
        <p:nvPicPr>
          <p:cNvPr id="4" name="Picture 3">
            <a:extLst>
              <a:ext uri="{FF2B5EF4-FFF2-40B4-BE49-F238E27FC236}">
                <a16:creationId xmlns:a16="http://schemas.microsoft.com/office/drawing/2014/main" id="{CF1AA737-AEE0-6899-5342-774FA2497F46}"/>
              </a:ext>
            </a:extLst>
          </p:cNvPr>
          <p:cNvPicPr>
            <a:picLocks noChangeAspect="1"/>
          </p:cNvPicPr>
          <p:nvPr/>
        </p:nvPicPr>
        <p:blipFill>
          <a:blip r:embed="rId2"/>
          <a:stretch>
            <a:fillRect/>
          </a:stretch>
        </p:blipFill>
        <p:spPr>
          <a:xfrm>
            <a:off x="1713470" y="2270289"/>
            <a:ext cx="5551994" cy="3581932"/>
          </a:xfrm>
          <a:prstGeom prst="rect">
            <a:avLst/>
          </a:prstGeom>
        </p:spPr>
      </p:pic>
    </p:spTree>
    <p:extLst>
      <p:ext uri="{BB962C8B-B14F-4D97-AF65-F5344CB8AC3E}">
        <p14:creationId xmlns:p14="http://schemas.microsoft.com/office/powerpoint/2010/main" val="12144026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C62D1-9818-7E56-C3E5-7B536F034DB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069673-4923-11DB-9DFB-BEACB2110689}"/>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سون سگمنت</a:t>
            </a:r>
          </a:p>
        </p:txBody>
      </p:sp>
      <p:sp>
        <p:nvSpPr>
          <p:cNvPr id="4" name="TextBox 3">
            <a:extLst>
              <a:ext uri="{FF2B5EF4-FFF2-40B4-BE49-F238E27FC236}">
                <a16:creationId xmlns:a16="http://schemas.microsoft.com/office/drawing/2014/main" id="{29955AF2-31DF-8A2B-64D1-EC916C8B9DCF}"/>
              </a:ext>
            </a:extLst>
          </p:cNvPr>
          <p:cNvSpPr txBox="1"/>
          <p:nvPr/>
        </p:nvSpPr>
        <p:spPr>
          <a:xfrm>
            <a:off x="457200" y="881449"/>
            <a:ext cx="8229600" cy="5447645"/>
          </a:xfrm>
          <a:prstGeom prst="rect">
            <a:avLst/>
          </a:prstGeom>
          <a:noFill/>
        </p:spPr>
        <p:txBody>
          <a:bodyPr wrap="square">
            <a:spAutoFit/>
          </a:bodyPr>
          <a:lstStyle/>
          <a:p>
            <a:r>
              <a:rPr lang="en-US" sz="1200" dirty="0"/>
              <a:t>#if COMMOM_ANODE</a:t>
            </a:r>
          </a:p>
          <a:p>
            <a:r>
              <a:rPr lang="en-US" sz="1200" dirty="0"/>
              <a:t>const uint32_t </a:t>
            </a:r>
            <a:r>
              <a:rPr lang="en-US" sz="1200" dirty="0" err="1"/>
              <a:t>seven_segment_lookup</a:t>
            </a:r>
            <a:r>
              <a:rPr lang="en-US" sz="1200" dirty="0"/>
              <a:t>[] = {</a:t>
            </a:r>
          </a:p>
          <a:p>
            <a:endParaRPr lang="en-US" sz="1200" dirty="0"/>
          </a:p>
          <a:p>
            <a:r>
              <a:rPr lang="en-US" sz="1200" dirty="0"/>
              <a:t>	    0b11000000, // 0</a:t>
            </a:r>
          </a:p>
          <a:p>
            <a:r>
              <a:rPr lang="en-US" sz="1200" dirty="0"/>
              <a:t>	    0b11111001, // 1</a:t>
            </a:r>
          </a:p>
          <a:p>
            <a:r>
              <a:rPr lang="en-US" sz="1200" dirty="0"/>
              <a:t>	    0b10100100, // 2</a:t>
            </a:r>
          </a:p>
          <a:p>
            <a:r>
              <a:rPr lang="en-US" sz="1200" dirty="0"/>
              <a:t>	    0b10110000, // 3</a:t>
            </a:r>
          </a:p>
          <a:p>
            <a:r>
              <a:rPr lang="en-US" sz="1200" dirty="0"/>
              <a:t>	    0b10011001, // 4</a:t>
            </a:r>
          </a:p>
          <a:p>
            <a:r>
              <a:rPr lang="en-US" sz="1200" dirty="0"/>
              <a:t>	    0b10010010, // 5</a:t>
            </a:r>
          </a:p>
          <a:p>
            <a:r>
              <a:rPr lang="en-US" sz="1200" dirty="0"/>
              <a:t>	    0b10000010, // 6</a:t>
            </a:r>
          </a:p>
          <a:p>
            <a:r>
              <a:rPr lang="en-US" sz="1200" dirty="0"/>
              <a:t>	    0b11111000, // 7</a:t>
            </a:r>
          </a:p>
          <a:p>
            <a:r>
              <a:rPr lang="en-US" sz="1200" dirty="0"/>
              <a:t>	    0b10000000, // 8</a:t>
            </a:r>
          </a:p>
          <a:p>
            <a:r>
              <a:rPr lang="en-US" sz="1200" dirty="0"/>
              <a:t>	    0b10010000  // 9</a:t>
            </a:r>
          </a:p>
          <a:p>
            <a:r>
              <a:rPr lang="en-US" sz="1200" dirty="0"/>
              <a:t>};</a:t>
            </a:r>
          </a:p>
          <a:p>
            <a:r>
              <a:rPr lang="en-US" sz="1200" dirty="0"/>
              <a:t>#else</a:t>
            </a:r>
          </a:p>
          <a:p>
            <a:r>
              <a:rPr lang="en-US" sz="1200" dirty="0"/>
              <a:t>const uint32_t </a:t>
            </a:r>
            <a:r>
              <a:rPr lang="en-US" sz="1200" dirty="0" err="1"/>
              <a:t>seven_segment_lookup</a:t>
            </a:r>
            <a:r>
              <a:rPr lang="en-US" sz="1200" dirty="0"/>
              <a:t>[] = {</a:t>
            </a:r>
          </a:p>
          <a:p>
            <a:r>
              <a:rPr lang="en-US" sz="1200" dirty="0"/>
              <a:t>	    0b00111111, // 0</a:t>
            </a:r>
          </a:p>
          <a:p>
            <a:r>
              <a:rPr lang="en-US" sz="1200" dirty="0"/>
              <a:t>	    0b00000110, // 1</a:t>
            </a:r>
          </a:p>
          <a:p>
            <a:r>
              <a:rPr lang="en-US" sz="1200" dirty="0"/>
              <a:t>	    0b01011011, // 2</a:t>
            </a:r>
          </a:p>
          <a:p>
            <a:r>
              <a:rPr lang="en-US" sz="1200" dirty="0"/>
              <a:t>	    0b01001111, // 3</a:t>
            </a:r>
          </a:p>
          <a:p>
            <a:r>
              <a:rPr lang="en-US" sz="1200" dirty="0"/>
              <a:t>	    0b01100110, // 4</a:t>
            </a:r>
          </a:p>
          <a:p>
            <a:r>
              <a:rPr lang="en-US" sz="1200" dirty="0"/>
              <a:t>	    0b01101101, // 5</a:t>
            </a:r>
          </a:p>
          <a:p>
            <a:r>
              <a:rPr lang="en-US" sz="1200" dirty="0"/>
              <a:t>	    0b01111101, // 6</a:t>
            </a:r>
          </a:p>
          <a:p>
            <a:r>
              <a:rPr lang="en-US" sz="1200" dirty="0"/>
              <a:t>	    0b00000111, // 7</a:t>
            </a:r>
          </a:p>
          <a:p>
            <a:r>
              <a:rPr lang="en-US" sz="1200" dirty="0"/>
              <a:t>	    0b01111111, // 8</a:t>
            </a:r>
          </a:p>
          <a:p>
            <a:r>
              <a:rPr lang="en-US" sz="1200" dirty="0"/>
              <a:t>	    0b01101111  // 9</a:t>
            </a:r>
          </a:p>
          <a:p>
            <a:endParaRPr lang="en-US" sz="1200" dirty="0"/>
          </a:p>
          <a:p>
            <a:r>
              <a:rPr lang="en-US" sz="1200" dirty="0"/>
              <a:t>};</a:t>
            </a:r>
          </a:p>
          <a:p>
            <a:r>
              <a:rPr lang="en-US" sz="1200" dirty="0"/>
              <a:t>#endif</a:t>
            </a:r>
          </a:p>
        </p:txBody>
      </p:sp>
    </p:spTree>
    <p:extLst>
      <p:ext uri="{BB962C8B-B14F-4D97-AF65-F5344CB8AC3E}">
        <p14:creationId xmlns:p14="http://schemas.microsoft.com/office/powerpoint/2010/main" val="22747524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F1732-17E6-6981-2F0B-88EC9A55BCC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1A18D8-A707-8B0C-529F-4C055899E290}"/>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سون سگمنت</a:t>
            </a:r>
          </a:p>
        </p:txBody>
      </p:sp>
      <p:pic>
        <p:nvPicPr>
          <p:cNvPr id="7170" name="Picture 2" descr="Arduino with common anode 7-segment display | Arduino 7 segment">
            <a:extLst>
              <a:ext uri="{FF2B5EF4-FFF2-40B4-BE49-F238E27FC236}">
                <a16:creationId xmlns:a16="http://schemas.microsoft.com/office/drawing/2014/main" id="{D4E64844-62B5-A2D4-E689-D614ADF494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99785"/>
            <a:ext cx="7395168" cy="4116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37447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28928-3E61-E57D-9EAF-0313D89042E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A802B5-2A0A-7490-636B-6E3E67A40D6C}"/>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سون سگمنت</a:t>
            </a:r>
          </a:p>
        </p:txBody>
      </p:sp>
      <p:pic>
        <p:nvPicPr>
          <p:cNvPr id="4" name="Picture 3">
            <a:extLst>
              <a:ext uri="{FF2B5EF4-FFF2-40B4-BE49-F238E27FC236}">
                <a16:creationId xmlns:a16="http://schemas.microsoft.com/office/drawing/2014/main" id="{9638F9AB-B0A6-898B-C678-A882AE2049CC}"/>
              </a:ext>
            </a:extLst>
          </p:cNvPr>
          <p:cNvPicPr>
            <a:picLocks noChangeAspect="1"/>
          </p:cNvPicPr>
          <p:nvPr/>
        </p:nvPicPr>
        <p:blipFill>
          <a:blip r:embed="rId2"/>
          <a:stretch>
            <a:fillRect/>
          </a:stretch>
        </p:blipFill>
        <p:spPr>
          <a:xfrm>
            <a:off x="1046207" y="4224335"/>
            <a:ext cx="7295027" cy="2598658"/>
          </a:xfrm>
          <a:prstGeom prst="rect">
            <a:avLst/>
          </a:prstGeom>
        </p:spPr>
      </p:pic>
      <p:pic>
        <p:nvPicPr>
          <p:cNvPr id="15364" name="Picture 4" descr="CD4511 Example Circuit: 7-segment display controlled with pushbuttons">
            <a:extLst>
              <a:ext uri="{FF2B5EF4-FFF2-40B4-BE49-F238E27FC236}">
                <a16:creationId xmlns:a16="http://schemas.microsoft.com/office/drawing/2014/main" id="{73B9DAB2-D196-C8D6-243A-83FAE4A017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930" y="799070"/>
            <a:ext cx="6870357" cy="3435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6846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ED0BF-5718-3DCD-E9B6-40A1A6B6C10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C3D973-7EB1-7414-0FB1-D02EEAFC4EE0}"/>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سون سگمنت</a:t>
            </a:r>
          </a:p>
        </p:txBody>
      </p:sp>
      <p:pic>
        <p:nvPicPr>
          <p:cNvPr id="8194" name="Picture 2" descr="Arduino 7 segment display 74HC595 shift register">
            <a:extLst>
              <a:ext uri="{FF2B5EF4-FFF2-40B4-BE49-F238E27FC236}">
                <a16:creationId xmlns:a16="http://schemas.microsoft.com/office/drawing/2014/main" id="{10E63CA8-49D2-514D-C096-7288546CE6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2938"/>
            <a:ext cx="9144000" cy="557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700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B03E5-2237-1CDE-E265-0F64B00AB13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5A086A0-3058-08B5-F2C1-2094E728F583}"/>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سون سگمنت با </a:t>
            </a:r>
            <a:r>
              <a:rPr lang="en-US" dirty="0">
                <a:cs typeface="B Nazanin" panose="00000400000000000000" pitchFamily="2" charset="-78"/>
              </a:rPr>
              <a:t>MAX7219</a:t>
            </a:r>
            <a:r>
              <a:rPr lang="fa-IR" dirty="0">
                <a:cs typeface="B Nazanin" panose="00000400000000000000" pitchFamily="2" charset="-78"/>
              </a:rPr>
              <a:t> و </a:t>
            </a:r>
            <a:r>
              <a:rPr lang="en-US" dirty="0">
                <a:cs typeface="B Nazanin" panose="00000400000000000000" pitchFamily="2" charset="-78"/>
              </a:rPr>
              <a:t>TM1637</a:t>
            </a:r>
          </a:p>
        </p:txBody>
      </p:sp>
      <p:pic>
        <p:nvPicPr>
          <p:cNvPr id="2" name="Picture 1">
            <a:extLst>
              <a:ext uri="{FF2B5EF4-FFF2-40B4-BE49-F238E27FC236}">
                <a16:creationId xmlns:a16="http://schemas.microsoft.com/office/drawing/2014/main" id="{565C2F28-A67A-D465-65FC-AD8253E613C2}"/>
              </a:ext>
            </a:extLst>
          </p:cNvPr>
          <p:cNvPicPr>
            <a:picLocks noChangeAspect="1"/>
          </p:cNvPicPr>
          <p:nvPr/>
        </p:nvPicPr>
        <p:blipFill>
          <a:blip r:embed="rId2"/>
          <a:stretch>
            <a:fillRect/>
          </a:stretch>
        </p:blipFill>
        <p:spPr>
          <a:xfrm>
            <a:off x="1594022" y="1045423"/>
            <a:ext cx="5774724" cy="2383577"/>
          </a:xfrm>
          <a:prstGeom prst="rect">
            <a:avLst/>
          </a:prstGeom>
        </p:spPr>
      </p:pic>
      <p:pic>
        <p:nvPicPr>
          <p:cNvPr id="4" name="Picture 3">
            <a:extLst>
              <a:ext uri="{FF2B5EF4-FFF2-40B4-BE49-F238E27FC236}">
                <a16:creationId xmlns:a16="http://schemas.microsoft.com/office/drawing/2014/main" id="{D68D1BF5-3FB7-0378-ABC1-B635DEA1D312}"/>
              </a:ext>
            </a:extLst>
          </p:cNvPr>
          <p:cNvPicPr>
            <a:picLocks noChangeAspect="1"/>
          </p:cNvPicPr>
          <p:nvPr/>
        </p:nvPicPr>
        <p:blipFill>
          <a:blip r:embed="rId3"/>
          <a:stretch>
            <a:fillRect/>
          </a:stretch>
        </p:blipFill>
        <p:spPr>
          <a:xfrm>
            <a:off x="1326292" y="3429000"/>
            <a:ext cx="6310184" cy="2877789"/>
          </a:xfrm>
          <a:prstGeom prst="rect">
            <a:avLst/>
          </a:prstGeom>
        </p:spPr>
      </p:pic>
    </p:spTree>
    <p:extLst>
      <p:ext uri="{BB962C8B-B14F-4D97-AF65-F5344CB8AC3E}">
        <p14:creationId xmlns:p14="http://schemas.microsoft.com/office/powerpoint/2010/main" val="31481134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CDF49-9B00-1DBD-F43A-ADEB11EE8EE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70492C9-6C03-AE0D-B61F-2848D9C5139F}"/>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سون سگمنت</a:t>
            </a:r>
          </a:p>
        </p:txBody>
      </p:sp>
      <p:pic>
        <p:nvPicPr>
          <p:cNvPr id="9218" name="Picture 2" descr="The LCD applied to the industrial tester‌：TN LCD/LCD display tester/Low power LCD/custom segment display">
            <a:extLst>
              <a:ext uri="{FF2B5EF4-FFF2-40B4-BE49-F238E27FC236}">
                <a16:creationId xmlns:a16="http://schemas.microsoft.com/office/drawing/2014/main" id="{BB57CC7F-4476-2E89-1926-9E67EDF52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346" y="683740"/>
            <a:ext cx="4549346" cy="454934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E4C7B17-0F2F-B014-D676-462E03AC117D}"/>
              </a:ext>
            </a:extLst>
          </p:cNvPr>
          <p:cNvPicPr>
            <a:picLocks noChangeAspect="1"/>
          </p:cNvPicPr>
          <p:nvPr/>
        </p:nvPicPr>
        <p:blipFill>
          <a:blip r:embed="rId3"/>
          <a:stretch>
            <a:fillRect/>
          </a:stretch>
        </p:blipFill>
        <p:spPr>
          <a:xfrm>
            <a:off x="5097162" y="1701113"/>
            <a:ext cx="4046838" cy="4046838"/>
          </a:xfrm>
          <a:prstGeom prst="rect">
            <a:avLst/>
          </a:prstGeom>
        </p:spPr>
      </p:pic>
      <p:pic>
        <p:nvPicPr>
          <p:cNvPr id="4" name="Picture 3">
            <a:extLst>
              <a:ext uri="{FF2B5EF4-FFF2-40B4-BE49-F238E27FC236}">
                <a16:creationId xmlns:a16="http://schemas.microsoft.com/office/drawing/2014/main" id="{F82F24BE-B7FB-3D80-5E33-7F08647CA02B}"/>
              </a:ext>
            </a:extLst>
          </p:cNvPr>
          <p:cNvPicPr>
            <a:picLocks noChangeAspect="1"/>
          </p:cNvPicPr>
          <p:nvPr/>
        </p:nvPicPr>
        <p:blipFill>
          <a:blip r:embed="rId4"/>
          <a:stretch>
            <a:fillRect/>
          </a:stretch>
        </p:blipFill>
        <p:spPr>
          <a:xfrm>
            <a:off x="358346" y="4063313"/>
            <a:ext cx="2671119" cy="2671119"/>
          </a:xfrm>
          <a:prstGeom prst="rect">
            <a:avLst/>
          </a:prstGeom>
        </p:spPr>
      </p:pic>
      <p:pic>
        <p:nvPicPr>
          <p:cNvPr id="5" name="Picture 4">
            <a:extLst>
              <a:ext uri="{FF2B5EF4-FFF2-40B4-BE49-F238E27FC236}">
                <a16:creationId xmlns:a16="http://schemas.microsoft.com/office/drawing/2014/main" id="{99AA6528-6691-C3DA-F145-113625B2BCAC}"/>
              </a:ext>
            </a:extLst>
          </p:cNvPr>
          <p:cNvPicPr>
            <a:picLocks noChangeAspect="1"/>
          </p:cNvPicPr>
          <p:nvPr/>
        </p:nvPicPr>
        <p:blipFill>
          <a:blip r:embed="rId5"/>
          <a:stretch>
            <a:fillRect/>
          </a:stretch>
        </p:blipFill>
        <p:spPr>
          <a:xfrm>
            <a:off x="2711279" y="4186881"/>
            <a:ext cx="2671119" cy="2671119"/>
          </a:xfrm>
          <a:prstGeom prst="rect">
            <a:avLst/>
          </a:prstGeom>
        </p:spPr>
      </p:pic>
    </p:spTree>
    <p:extLst>
      <p:ext uri="{BB962C8B-B14F-4D97-AF65-F5344CB8AC3E}">
        <p14:creationId xmlns:p14="http://schemas.microsoft.com/office/powerpoint/2010/main" val="21857025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4447EB-E3BF-0C5B-B316-1B20A49A59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EDE769-F504-CE2E-6F22-E2D5BD628BD1}"/>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ال ای دی ماتریسی</a:t>
            </a:r>
          </a:p>
        </p:txBody>
      </p:sp>
      <p:pic>
        <p:nvPicPr>
          <p:cNvPr id="4" name="Picture 3">
            <a:extLst>
              <a:ext uri="{FF2B5EF4-FFF2-40B4-BE49-F238E27FC236}">
                <a16:creationId xmlns:a16="http://schemas.microsoft.com/office/drawing/2014/main" id="{2159566B-395C-85EB-145A-AC0AEEA8E3BC}"/>
              </a:ext>
            </a:extLst>
          </p:cNvPr>
          <p:cNvPicPr>
            <a:picLocks noChangeAspect="1"/>
          </p:cNvPicPr>
          <p:nvPr/>
        </p:nvPicPr>
        <p:blipFill>
          <a:blip r:embed="rId2"/>
          <a:stretch>
            <a:fillRect/>
          </a:stretch>
        </p:blipFill>
        <p:spPr>
          <a:xfrm>
            <a:off x="942975" y="1371600"/>
            <a:ext cx="7258050" cy="4114800"/>
          </a:xfrm>
          <a:prstGeom prst="rect">
            <a:avLst/>
          </a:prstGeom>
        </p:spPr>
      </p:pic>
    </p:spTree>
    <p:extLst>
      <p:ext uri="{BB962C8B-B14F-4D97-AF65-F5344CB8AC3E}">
        <p14:creationId xmlns:p14="http://schemas.microsoft.com/office/powerpoint/2010/main" val="22864608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97B18-9643-E6A1-9C7D-373F5B8C7D0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9AAA153-988B-192A-6C9B-E904ED5872BE}"/>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ال ای دی ماتریسی</a:t>
            </a:r>
          </a:p>
        </p:txBody>
      </p:sp>
      <p:pic>
        <p:nvPicPr>
          <p:cNvPr id="5" name="Picture 4">
            <a:extLst>
              <a:ext uri="{FF2B5EF4-FFF2-40B4-BE49-F238E27FC236}">
                <a16:creationId xmlns:a16="http://schemas.microsoft.com/office/drawing/2014/main" id="{A76FABAC-EADF-18F8-6933-D21920E2EA45}"/>
              </a:ext>
            </a:extLst>
          </p:cNvPr>
          <p:cNvPicPr>
            <a:picLocks noChangeAspect="1"/>
          </p:cNvPicPr>
          <p:nvPr/>
        </p:nvPicPr>
        <p:blipFill>
          <a:blip r:embed="rId2"/>
          <a:stretch>
            <a:fillRect/>
          </a:stretch>
        </p:blipFill>
        <p:spPr>
          <a:xfrm>
            <a:off x="2254593" y="889172"/>
            <a:ext cx="4505583" cy="3003722"/>
          </a:xfrm>
          <a:prstGeom prst="rect">
            <a:avLst/>
          </a:prstGeom>
        </p:spPr>
      </p:pic>
      <p:pic>
        <p:nvPicPr>
          <p:cNvPr id="6" name="Picture 5">
            <a:extLst>
              <a:ext uri="{FF2B5EF4-FFF2-40B4-BE49-F238E27FC236}">
                <a16:creationId xmlns:a16="http://schemas.microsoft.com/office/drawing/2014/main" id="{E1B3C982-2CE3-24B1-5DC9-F41DC9F857C7}"/>
              </a:ext>
            </a:extLst>
          </p:cNvPr>
          <p:cNvPicPr>
            <a:picLocks noChangeAspect="1"/>
          </p:cNvPicPr>
          <p:nvPr/>
        </p:nvPicPr>
        <p:blipFill>
          <a:blip r:embed="rId3"/>
          <a:stretch>
            <a:fillRect/>
          </a:stretch>
        </p:blipFill>
        <p:spPr>
          <a:xfrm>
            <a:off x="1392194" y="2640659"/>
            <a:ext cx="5791200" cy="4096781"/>
          </a:xfrm>
          <a:prstGeom prst="rect">
            <a:avLst/>
          </a:prstGeom>
        </p:spPr>
      </p:pic>
    </p:spTree>
    <p:extLst>
      <p:ext uri="{BB962C8B-B14F-4D97-AF65-F5344CB8AC3E}">
        <p14:creationId xmlns:p14="http://schemas.microsoft.com/office/powerpoint/2010/main" val="4191917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44663-12B6-421B-F833-E6FA03BA614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213109-18E0-107A-AEC9-F9D672D58AC1}"/>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ال ای دی ماتریسی</a:t>
            </a:r>
          </a:p>
        </p:txBody>
      </p:sp>
      <p:pic>
        <p:nvPicPr>
          <p:cNvPr id="10242" name="Picture 2" descr="پایه های ماژول max7219">
            <a:extLst>
              <a:ext uri="{FF2B5EF4-FFF2-40B4-BE49-F238E27FC236}">
                <a16:creationId xmlns:a16="http://schemas.microsoft.com/office/drawing/2014/main" id="{A2BB7E7F-C2A4-90B8-964E-8D4FC7EC1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13" y="1357313"/>
            <a:ext cx="5210175"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47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2AC14-DE7C-AB5D-C3F1-8B6315BB9E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85048D-F7F4-06C7-5065-785C2E27A00E}"/>
              </a:ext>
            </a:extLst>
          </p:cNvPr>
          <p:cNvSpPr>
            <a:spLocks noGrp="1"/>
          </p:cNvSpPr>
          <p:nvPr>
            <p:ph type="title"/>
          </p:nvPr>
        </p:nvSpPr>
        <p:spPr/>
        <p:txBody>
          <a:bodyPr/>
          <a:lstStyle/>
          <a:p>
            <a:pPr rtl="1"/>
            <a:r>
              <a:rPr lang="fa-IR" dirty="0">
                <a:cs typeface="B Nazanin" panose="00000400000000000000" pitchFamily="2" charset="-78"/>
              </a:rPr>
              <a:t>جلسه ی 5</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5F7DDD53-AE6F-3AF5-CD6F-D9A076E8B707}"/>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پروژه های عملی با ورودی و خروجی های سریال</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84290AFB-4BBE-C662-A0D9-4F7FF6EA59A3}"/>
              </a:ext>
            </a:extLst>
          </p:cNvPr>
          <p:cNvSpPr txBox="1"/>
          <p:nvPr/>
        </p:nvSpPr>
        <p:spPr>
          <a:xfrm>
            <a:off x="286265" y="2752110"/>
            <a:ext cx="8571470" cy="923330"/>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کنترل خروجی ها و اطلاع از وضعیت ورودی ها توسط  کامند لاین از طریق پورت سریال</a:t>
            </a:r>
          </a:p>
          <a:p>
            <a:pPr marL="285750" indent="-285750" algn="r" rtl="1">
              <a:buFont typeface="Arial" panose="020B0604020202020204" pitchFamily="34" charset="0"/>
              <a:buChar char="•"/>
            </a:pPr>
            <a:r>
              <a:rPr lang="fa-IR" dirty="0">
                <a:cs typeface="B Nazanin" panose="00000400000000000000" pitchFamily="2" charset="-78"/>
              </a:rPr>
              <a:t>کنترل خروجی ها و اطلاع از وضعیت ورودی ها توسط  کامند لاین از طریق پروتکل </a:t>
            </a:r>
            <a:r>
              <a:rPr lang="en-US" dirty="0">
                <a:cs typeface="B Nazanin" panose="00000400000000000000" pitchFamily="2" charset="-78"/>
              </a:rPr>
              <a:t>CDC USB</a:t>
            </a:r>
          </a:p>
          <a:p>
            <a:pPr marL="285750" indent="-285750" algn="r" rtl="1">
              <a:buFont typeface="Arial" panose="020B0604020202020204" pitchFamily="34" charset="0"/>
              <a:buChar char="•"/>
            </a:pPr>
            <a:r>
              <a:rPr lang="fa-IR" dirty="0">
                <a:cs typeface="B Nazanin" panose="00000400000000000000" pitchFamily="2" charset="-78"/>
              </a:rPr>
              <a:t>اتصال به حافظه ی جانبی </a:t>
            </a:r>
            <a:r>
              <a:rPr lang="en-US" dirty="0">
                <a:cs typeface="B Nazanin" panose="00000400000000000000" pitchFamily="2" charset="-78"/>
              </a:rPr>
              <a:t>I2C</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مانند </a:t>
            </a:r>
            <a:r>
              <a:rPr lang="en-US" dirty="0">
                <a:cs typeface="B Nazanin" panose="00000400000000000000" pitchFamily="2" charset="-78"/>
              </a:rPr>
              <a:t>AT24C04</a:t>
            </a:r>
          </a:p>
        </p:txBody>
      </p:sp>
    </p:spTree>
    <p:extLst>
      <p:ext uri="{BB962C8B-B14F-4D97-AF65-F5344CB8AC3E}">
        <p14:creationId xmlns:p14="http://schemas.microsoft.com/office/powerpoint/2010/main" val="1108765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403A2-3217-46A9-9851-D3E168CE5F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D47268-C48C-BB51-C5FF-AB8428022D3B}"/>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ال ای دی ماتریسی</a:t>
            </a:r>
          </a:p>
        </p:txBody>
      </p:sp>
      <p:pic>
        <p:nvPicPr>
          <p:cNvPr id="2" name="Picture 1">
            <a:extLst>
              <a:ext uri="{FF2B5EF4-FFF2-40B4-BE49-F238E27FC236}">
                <a16:creationId xmlns:a16="http://schemas.microsoft.com/office/drawing/2014/main" id="{64196AD7-5406-13EF-8CF9-E70208AFF409}"/>
              </a:ext>
            </a:extLst>
          </p:cNvPr>
          <p:cNvPicPr>
            <a:picLocks noChangeAspect="1"/>
          </p:cNvPicPr>
          <p:nvPr/>
        </p:nvPicPr>
        <p:blipFill>
          <a:blip r:embed="rId2"/>
          <a:stretch>
            <a:fillRect/>
          </a:stretch>
        </p:blipFill>
        <p:spPr>
          <a:xfrm>
            <a:off x="2329957" y="1917650"/>
            <a:ext cx="4484086" cy="4191221"/>
          </a:xfrm>
          <a:prstGeom prst="rect">
            <a:avLst/>
          </a:prstGeom>
        </p:spPr>
      </p:pic>
    </p:spTree>
    <p:extLst>
      <p:ext uri="{BB962C8B-B14F-4D97-AF65-F5344CB8AC3E}">
        <p14:creationId xmlns:p14="http://schemas.microsoft.com/office/powerpoint/2010/main" val="13554876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BD9AE-E466-F4CE-5011-4D1AE2DEDD1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84A912-592D-9AB7-BF32-B29C87C48150}"/>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ال سی دی کاراکتری</a:t>
            </a:r>
            <a:r>
              <a:rPr lang="en-US" dirty="0">
                <a:cs typeface="B Nazanin" panose="00000400000000000000" pitchFamily="2" charset="-78"/>
              </a:rPr>
              <a:t> </a:t>
            </a:r>
            <a:r>
              <a:rPr lang="en-US" dirty="0"/>
              <a:t>HD44780 </a:t>
            </a:r>
            <a:r>
              <a:rPr lang="fa-IR" dirty="0">
                <a:cs typeface="B Nazanin" panose="00000400000000000000" pitchFamily="2" charset="-78"/>
              </a:rPr>
              <a:t> </a:t>
            </a:r>
          </a:p>
        </p:txBody>
      </p:sp>
      <p:pic>
        <p:nvPicPr>
          <p:cNvPr id="2" name="Picture 1">
            <a:extLst>
              <a:ext uri="{FF2B5EF4-FFF2-40B4-BE49-F238E27FC236}">
                <a16:creationId xmlns:a16="http://schemas.microsoft.com/office/drawing/2014/main" id="{27E1CC73-36FA-31B6-7F5F-2FB4AA0A8426}"/>
              </a:ext>
            </a:extLst>
          </p:cNvPr>
          <p:cNvPicPr>
            <a:picLocks noChangeAspect="1"/>
          </p:cNvPicPr>
          <p:nvPr/>
        </p:nvPicPr>
        <p:blipFill>
          <a:blip r:embed="rId2"/>
          <a:stretch>
            <a:fillRect/>
          </a:stretch>
        </p:blipFill>
        <p:spPr>
          <a:xfrm>
            <a:off x="914400" y="978371"/>
            <a:ext cx="7315200" cy="3533775"/>
          </a:xfrm>
          <a:prstGeom prst="rect">
            <a:avLst/>
          </a:prstGeom>
        </p:spPr>
      </p:pic>
      <p:pic>
        <p:nvPicPr>
          <p:cNvPr id="4" name="Picture 3">
            <a:extLst>
              <a:ext uri="{FF2B5EF4-FFF2-40B4-BE49-F238E27FC236}">
                <a16:creationId xmlns:a16="http://schemas.microsoft.com/office/drawing/2014/main" id="{03A13864-7E80-F97A-1155-201E5E0BAD05}"/>
              </a:ext>
            </a:extLst>
          </p:cNvPr>
          <p:cNvPicPr>
            <a:picLocks noChangeAspect="1"/>
          </p:cNvPicPr>
          <p:nvPr/>
        </p:nvPicPr>
        <p:blipFill>
          <a:blip r:embed="rId3"/>
          <a:stretch>
            <a:fillRect/>
          </a:stretch>
        </p:blipFill>
        <p:spPr>
          <a:xfrm>
            <a:off x="1363877" y="4561443"/>
            <a:ext cx="2857500" cy="2181225"/>
          </a:xfrm>
          <a:prstGeom prst="rect">
            <a:avLst/>
          </a:prstGeom>
        </p:spPr>
      </p:pic>
    </p:spTree>
    <p:extLst>
      <p:ext uri="{BB962C8B-B14F-4D97-AF65-F5344CB8AC3E}">
        <p14:creationId xmlns:p14="http://schemas.microsoft.com/office/powerpoint/2010/main" val="293165625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FCE2F-7A2D-EA7A-819F-C811B1A23F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C5869B-81E2-761F-B0C5-D88D8F27A89A}"/>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ال سی دی کاراکتری </a:t>
            </a:r>
          </a:p>
        </p:txBody>
      </p:sp>
      <p:pic>
        <p:nvPicPr>
          <p:cNvPr id="11266" name="Picture 2" descr="pinout lcd کاراکتری">
            <a:extLst>
              <a:ext uri="{FF2B5EF4-FFF2-40B4-BE49-F238E27FC236}">
                <a16:creationId xmlns:a16="http://schemas.microsoft.com/office/drawing/2014/main" id="{2477AE1E-16FB-2DE6-9578-FE977A65C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380" y="1064699"/>
            <a:ext cx="6563239" cy="254553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6C3BC79-0D5D-3048-8B9D-89729F1F0B32}"/>
              </a:ext>
            </a:extLst>
          </p:cNvPr>
          <p:cNvPicPr>
            <a:picLocks noChangeAspect="1"/>
          </p:cNvPicPr>
          <p:nvPr/>
        </p:nvPicPr>
        <p:blipFill>
          <a:blip r:embed="rId3"/>
          <a:stretch>
            <a:fillRect/>
          </a:stretch>
        </p:blipFill>
        <p:spPr>
          <a:xfrm>
            <a:off x="1799580" y="3610233"/>
            <a:ext cx="3969313" cy="3145052"/>
          </a:xfrm>
          <a:prstGeom prst="rect">
            <a:avLst/>
          </a:prstGeom>
        </p:spPr>
      </p:pic>
    </p:spTree>
    <p:extLst>
      <p:ext uri="{BB962C8B-B14F-4D97-AF65-F5344CB8AC3E}">
        <p14:creationId xmlns:p14="http://schemas.microsoft.com/office/powerpoint/2010/main" val="17107097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B5104-F51D-8F03-2DD2-54D30F41E15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ECB69B-F1C1-8CBC-19EC-AD21ACFE2AED}"/>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راه اندازی ال سی دی کاراکتری </a:t>
            </a:r>
          </a:p>
        </p:txBody>
      </p:sp>
      <p:pic>
        <p:nvPicPr>
          <p:cNvPr id="12290" name="Picture 2" descr="حافظه CGROM در LCD کاراکتری">
            <a:extLst>
              <a:ext uri="{FF2B5EF4-FFF2-40B4-BE49-F238E27FC236}">
                <a16:creationId xmlns:a16="http://schemas.microsoft.com/office/drawing/2014/main" id="{86224FC4-9863-7C33-9362-7404AC37F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9373" y="870077"/>
            <a:ext cx="4919620" cy="5779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76385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2E2AB-4DBC-CEE2-4002-FF18DC235B7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1B0709-23CE-DEAC-5507-1B2174166DA4}"/>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خواندن وضعیت کلیدهای متصل به پینهای ورودی</a:t>
            </a:r>
          </a:p>
        </p:txBody>
      </p:sp>
      <p:pic>
        <p:nvPicPr>
          <p:cNvPr id="2" name="Picture 1">
            <a:extLst>
              <a:ext uri="{FF2B5EF4-FFF2-40B4-BE49-F238E27FC236}">
                <a16:creationId xmlns:a16="http://schemas.microsoft.com/office/drawing/2014/main" id="{30F743BC-EDBB-E38F-57B7-6C4147D1DF0A}"/>
              </a:ext>
            </a:extLst>
          </p:cNvPr>
          <p:cNvPicPr>
            <a:picLocks noChangeAspect="1"/>
          </p:cNvPicPr>
          <p:nvPr/>
        </p:nvPicPr>
        <p:blipFill>
          <a:blip r:embed="rId2"/>
          <a:stretch>
            <a:fillRect/>
          </a:stretch>
        </p:blipFill>
        <p:spPr>
          <a:xfrm>
            <a:off x="2084173" y="2265405"/>
            <a:ext cx="4572000" cy="3429000"/>
          </a:xfrm>
          <a:prstGeom prst="rect">
            <a:avLst/>
          </a:prstGeom>
        </p:spPr>
      </p:pic>
    </p:spTree>
    <p:extLst>
      <p:ext uri="{BB962C8B-B14F-4D97-AF65-F5344CB8AC3E}">
        <p14:creationId xmlns:p14="http://schemas.microsoft.com/office/powerpoint/2010/main" val="35196858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66685D-74A1-2FA6-F1B3-2075B706D98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0479B1-BCF1-1633-29F4-EC1519C26269}"/>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خواندن وضعیت کلیدهای متصل به پینهای ورودی</a:t>
            </a:r>
          </a:p>
        </p:txBody>
      </p:sp>
      <p:sp>
        <p:nvSpPr>
          <p:cNvPr id="9" name="AutoShape 2" descr="LED - ماه صنعت انرژی">
            <a:extLst>
              <a:ext uri="{FF2B5EF4-FFF2-40B4-BE49-F238E27FC236}">
                <a16:creationId xmlns:a16="http://schemas.microsoft.com/office/drawing/2014/main" id="{3D1CDA66-FA96-6339-044A-A59E6E8C740C}"/>
              </a:ext>
            </a:extLst>
          </p:cNvPr>
          <p:cNvSpPr>
            <a:spLocks noChangeAspect="1" noChangeArrowheads="1"/>
          </p:cNvSpPr>
          <p:nvPr/>
        </p:nvSpPr>
        <p:spPr bwMode="auto">
          <a:xfrm>
            <a:off x="3253946" y="2110946"/>
            <a:ext cx="1470454" cy="147045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extBox 3">
            <a:extLst>
              <a:ext uri="{FF2B5EF4-FFF2-40B4-BE49-F238E27FC236}">
                <a16:creationId xmlns:a16="http://schemas.microsoft.com/office/drawing/2014/main" id="{76660C6D-CBA6-E15B-56EC-BDECD82ECDD9}"/>
              </a:ext>
            </a:extLst>
          </p:cNvPr>
          <p:cNvSpPr txBox="1"/>
          <p:nvPr/>
        </p:nvSpPr>
        <p:spPr>
          <a:xfrm>
            <a:off x="271849" y="2415397"/>
            <a:ext cx="8567351" cy="1477328"/>
          </a:xfrm>
          <a:prstGeom prst="rect">
            <a:avLst/>
          </a:prstGeom>
          <a:noFill/>
        </p:spPr>
        <p:txBody>
          <a:bodyPr wrap="square">
            <a:spAutoFit/>
          </a:bodyPr>
          <a:lstStyle/>
          <a:p>
            <a:r>
              <a:rPr lang="en-US" dirty="0"/>
              <a:t>     // Check if the button is pressed</a:t>
            </a:r>
          </a:p>
          <a:p>
            <a:r>
              <a:rPr lang="en-US" dirty="0"/>
              <a:t>     if(</a:t>
            </a:r>
            <a:r>
              <a:rPr lang="en-US" dirty="0" err="1"/>
              <a:t>HAL_GPIO_ReadPin</a:t>
            </a:r>
            <a:r>
              <a:rPr lang="en-US" dirty="0"/>
              <a:t>(GPIOB, GPIO_PIN_12)  == 0)</a:t>
            </a:r>
          </a:p>
          <a:p>
            <a:r>
              <a:rPr lang="en-US" dirty="0"/>
              <a:t>     {</a:t>
            </a:r>
          </a:p>
          <a:p>
            <a:r>
              <a:rPr lang="en-US" dirty="0"/>
              <a:t>          </a:t>
            </a:r>
            <a:r>
              <a:rPr lang="en-US" dirty="0" err="1"/>
              <a:t>printf</a:t>
            </a:r>
            <a:r>
              <a:rPr lang="en-US" dirty="0"/>
              <a:t>(“Pressed”);</a:t>
            </a:r>
          </a:p>
          <a:p>
            <a:r>
              <a:rPr lang="en-US" dirty="0"/>
              <a:t>     }</a:t>
            </a:r>
          </a:p>
        </p:txBody>
      </p:sp>
    </p:spTree>
    <p:extLst>
      <p:ext uri="{BB962C8B-B14F-4D97-AF65-F5344CB8AC3E}">
        <p14:creationId xmlns:p14="http://schemas.microsoft.com/office/powerpoint/2010/main" val="12038446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FDE74-A238-9281-C50E-A9E64A5DEB98}"/>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5EEC4-E20F-D02C-4E74-68573223F6AB}"/>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خواندن وضعیت کلیدهای متصل به پینهای ورودی</a:t>
            </a:r>
          </a:p>
        </p:txBody>
      </p:sp>
      <p:sp>
        <p:nvSpPr>
          <p:cNvPr id="4" name="TextBox 3">
            <a:extLst>
              <a:ext uri="{FF2B5EF4-FFF2-40B4-BE49-F238E27FC236}">
                <a16:creationId xmlns:a16="http://schemas.microsoft.com/office/drawing/2014/main" id="{6B2265B0-14F4-32CF-8126-6060BE9309CB}"/>
              </a:ext>
            </a:extLst>
          </p:cNvPr>
          <p:cNvSpPr txBox="1"/>
          <p:nvPr/>
        </p:nvSpPr>
        <p:spPr>
          <a:xfrm>
            <a:off x="626076" y="1425145"/>
            <a:ext cx="3402227" cy="3693319"/>
          </a:xfrm>
          <a:prstGeom prst="rect">
            <a:avLst/>
          </a:prstGeom>
          <a:noFill/>
        </p:spPr>
        <p:txBody>
          <a:bodyPr wrap="square">
            <a:spAutoFit/>
          </a:bodyPr>
          <a:lstStyle/>
          <a:p>
            <a:r>
              <a:rPr lang="en-US" dirty="0"/>
              <a:t>Hardware button debouncing</a:t>
            </a:r>
            <a:r>
              <a:rPr lang="fa-IR" dirty="0"/>
              <a:t>:</a:t>
            </a:r>
          </a:p>
          <a:p>
            <a:endParaRPr lang="en-US" dirty="0"/>
          </a:p>
          <a:p>
            <a:r>
              <a:rPr lang="en-US" dirty="0"/>
              <a:t>RC Filter Circuit</a:t>
            </a:r>
          </a:p>
          <a:p>
            <a:r>
              <a:rPr lang="en-US" dirty="0"/>
              <a:t>Schmit Trigger Circuit</a:t>
            </a:r>
          </a:p>
          <a:p>
            <a:r>
              <a:rPr lang="en-US" dirty="0"/>
              <a:t>Flip-Flop Circuit</a:t>
            </a:r>
          </a:p>
          <a:p>
            <a:r>
              <a:rPr lang="en-US" dirty="0"/>
              <a:t>Special Debouncing ICs</a:t>
            </a:r>
          </a:p>
          <a:p>
            <a:endParaRPr lang="fa-IR" dirty="0"/>
          </a:p>
          <a:p>
            <a:r>
              <a:rPr lang="en-US" dirty="0"/>
              <a:t>Software button debouncing</a:t>
            </a:r>
            <a:r>
              <a:rPr lang="fa-IR" dirty="0"/>
              <a:t>:</a:t>
            </a:r>
          </a:p>
          <a:p>
            <a:endParaRPr lang="en-US" dirty="0"/>
          </a:p>
          <a:p>
            <a:r>
              <a:rPr lang="en-US" dirty="0"/>
              <a:t>Using delay</a:t>
            </a:r>
          </a:p>
          <a:p>
            <a:r>
              <a:rPr lang="en-US" dirty="0"/>
              <a:t>Using timers</a:t>
            </a:r>
          </a:p>
          <a:p>
            <a:r>
              <a:rPr lang="en-US" dirty="0"/>
              <a:t>Bit Shifting</a:t>
            </a:r>
          </a:p>
          <a:p>
            <a:r>
              <a:rPr lang="en-US" dirty="0"/>
              <a:t>Moving average (digital filter)</a:t>
            </a:r>
          </a:p>
        </p:txBody>
      </p:sp>
      <p:sp>
        <p:nvSpPr>
          <p:cNvPr id="6" name="TextBox 5">
            <a:extLst>
              <a:ext uri="{FF2B5EF4-FFF2-40B4-BE49-F238E27FC236}">
                <a16:creationId xmlns:a16="http://schemas.microsoft.com/office/drawing/2014/main" id="{BD1679D6-F4E0-E799-4980-69F8DE56D751}"/>
              </a:ext>
            </a:extLst>
          </p:cNvPr>
          <p:cNvSpPr txBox="1"/>
          <p:nvPr/>
        </p:nvSpPr>
        <p:spPr>
          <a:xfrm>
            <a:off x="582827" y="5829814"/>
            <a:ext cx="7978346" cy="369332"/>
          </a:xfrm>
          <a:prstGeom prst="rect">
            <a:avLst/>
          </a:prstGeom>
          <a:noFill/>
        </p:spPr>
        <p:txBody>
          <a:bodyPr wrap="square">
            <a:spAutoFit/>
          </a:bodyPr>
          <a:lstStyle/>
          <a:p>
            <a:r>
              <a:rPr lang="en-US" dirty="0"/>
              <a:t>https://deepbluembedded.com/stm32-button-debounce-code-examples-tutorial/</a:t>
            </a:r>
          </a:p>
        </p:txBody>
      </p:sp>
      <p:pic>
        <p:nvPicPr>
          <p:cNvPr id="7" name="Picture 2" descr="STM32 Switch Debounced Reading">
            <a:extLst>
              <a:ext uri="{FF2B5EF4-FFF2-40B4-BE49-F238E27FC236}">
                <a16:creationId xmlns:a16="http://schemas.microsoft.com/office/drawing/2014/main" id="{30DB21AB-2506-1675-54BA-C7783D3B1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2443" y="1824982"/>
            <a:ext cx="5827960" cy="263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261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5E7D0-F6F0-5AE1-35BE-30D4E98F6B76}"/>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034B6A-E527-DB02-F2B2-F76228537992}"/>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مفهوم وقفه یا اینتراپت در ورودی ها</a:t>
            </a:r>
          </a:p>
        </p:txBody>
      </p:sp>
      <p:sp>
        <p:nvSpPr>
          <p:cNvPr id="4" name="TextBox 3">
            <a:extLst>
              <a:ext uri="{FF2B5EF4-FFF2-40B4-BE49-F238E27FC236}">
                <a16:creationId xmlns:a16="http://schemas.microsoft.com/office/drawing/2014/main" id="{ED45C9FC-0EF4-32BF-2494-7A46C5479A97}"/>
              </a:ext>
            </a:extLst>
          </p:cNvPr>
          <p:cNvSpPr txBox="1"/>
          <p:nvPr/>
        </p:nvSpPr>
        <p:spPr>
          <a:xfrm>
            <a:off x="951470" y="4260153"/>
            <a:ext cx="8068962" cy="2308324"/>
          </a:xfrm>
          <a:prstGeom prst="rect">
            <a:avLst/>
          </a:prstGeom>
          <a:noFill/>
        </p:spPr>
        <p:txBody>
          <a:bodyPr wrap="square">
            <a:spAutoFit/>
          </a:bodyPr>
          <a:lstStyle/>
          <a:p>
            <a:pPr algn="l">
              <a:buNone/>
            </a:pPr>
            <a:r>
              <a:rPr lang="en-US" b="0" i="0" dirty="0">
                <a:solidFill>
                  <a:srgbClr val="FF8000"/>
                </a:solidFill>
                <a:effectLst/>
                <a:latin typeface="inherit"/>
              </a:rPr>
              <a:t>// EXTI Line8 External Interrupt ISR Handler </a:t>
            </a:r>
            <a:r>
              <a:rPr lang="en-US" b="0" i="0" dirty="0" err="1">
                <a:solidFill>
                  <a:srgbClr val="FF8000"/>
                </a:solidFill>
                <a:effectLst/>
                <a:latin typeface="inherit"/>
              </a:rPr>
              <a:t>CallBack</a:t>
            </a:r>
            <a:endParaRPr lang="en-US" b="0" i="0" dirty="0">
              <a:solidFill>
                <a:srgbClr val="000000"/>
              </a:solidFill>
              <a:effectLst/>
              <a:latin typeface="Monaco"/>
            </a:endParaRPr>
          </a:p>
          <a:p>
            <a:pPr algn="l">
              <a:buNone/>
            </a:pPr>
            <a:r>
              <a:rPr lang="en-US" b="0" i="0" dirty="0">
                <a:solidFill>
                  <a:srgbClr val="800080"/>
                </a:solidFill>
                <a:effectLst/>
                <a:latin typeface="inherit"/>
              </a:rPr>
              <a:t>void</a:t>
            </a:r>
            <a:r>
              <a:rPr lang="en-US" b="0" i="0" dirty="0">
                <a:solidFill>
                  <a:srgbClr val="006FE0"/>
                </a:solidFill>
                <a:effectLst/>
                <a:latin typeface="inherit"/>
              </a:rPr>
              <a:t> </a:t>
            </a:r>
            <a:r>
              <a:rPr lang="en-US" b="0" i="0" dirty="0" err="1">
                <a:solidFill>
                  <a:srgbClr val="004ED0"/>
                </a:solidFill>
                <a:effectLst/>
                <a:latin typeface="inherit"/>
              </a:rPr>
              <a:t>HAL_GPIO_EXTI_Callback</a:t>
            </a:r>
            <a:r>
              <a:rPr lang="en-US" b="0" i="0" dirty="0">
                <a:solidFill>
                  <a:srgbClr val="333333"/>
                </a:solidFill>
                <a:effectLst/>
                <a:latin typeface="inherit"/>
              </a:rPr>
              <a:t>(</a:t>
            </a:r>
            <a:r>
              <a:rPr lang="en-US" b="0" i="0" dirty="0">
                <a:solidFill>
                  <a:srgbClr val="004ED0"/>
                </a:solidFill>
                <a:effectLst/>
                <a:latin typeface="inherit"/>
              </a:rPr>
              <a:t>uint16_t </a:t>
            </a:r>
            <a:r>
              <a:rPr lang="en-US" b="0" i="0" dirty="0" err="1">
                <a:solidFill>
                  <a:srgbClr val="002D7A"/>
                </a:solidFill>
                <a:effectLst/>
                <a:latin typeface="inherit"/>
              </a:rPr>
              <a:t>GPIO_Pin</a:t>
            </a:r>
            <a:r>
              <a:rPr lang="en-US" b="0" i="0" dirty="0">
                <a:solidFill>
                  <a:srgbClr val="333333"/>
                </a:solidFill>
                <a:effectLst/>
                <a:latin typeface="inherit"/>
              </a:rPr>
              <a:t>)</a:t>
            </a:r>
            <a:endParaRPr lang="en-US" b="0" i="0" dirty="0">
              <a:solidFill>
                <a:srgbClr val="000000"/>
              </a:solidFill>
              <a:effectLst/>
              <a:latin typeface="Monaco"/>
            </a:endParaRPr>
          </a:p>
          <a:p>
            <a:pPr algn="l">
              <a:buNone/>
            </a:pPr>
            <a:r>
              <a:rPr lang="en-US" b="0" i="0" dirty="0">
                <a:solidFill>
                  <a:srgbClr val="333333"/>
                </a:solidFill>
                <a:effectLst/>
                <a:latin typeface="inherit"/>
              </a:rPr>
              <a:t>{</a:t>
            </a:r>
            <a:endParaRPr lang="en-US" b="0" i="0" dirty="0">
              <a:solidFill>
                <a:srgbClr val="000000"/>
              </a:solidFill>
              <a:effectLst/>
              <a:latin typeface="Monaco"/>
            </a:endParaRPr>
          </a:p>
          <a:p>
            <a:pPr algn="l">
              <a:buNone/>
            </a:pPr>
            <a:r>
              <a:rPr lang="en-US" b="0" i="0" dirty="0">
                <a:solidFill>
                  <a:srgbClr val="006FE0"/>
                </a:solidFill>
                <a:effectLst/>
                <a:latin typeface="inherit"/>
              </a:rPr>
              <a:t>    </a:t>
            </a:r>
            <a:r>
              <a:rPr lang="en-US" b="0" i="0" dirty="0">
                <a:solidFill>
                  <a:srgbClr val="800080"/>
                </a:solidFill>
                <a:effectLst/>
                <a:latin typeface="inherit"/>
              </a:rPr>
              <a:t>if</a:t>
            </a:r>
            <a:r>
              <a:rPr lang="en-US" b="0" i="0" dirty="0">
                <a:solidFill>
                  <a:srgbClr val="333333"/>
                </a:solidFill>
                <a:effectLst/>
                <a:latin typeface="inherit"/>
              </a:rPr>
              <a:t>(</a:t>
            </a:r>
            <a:r>
              <a:rPr lang="en-US" b="0" i="0" dirty="0" err="1">
                <a:solidFill>
                  <a:srgbClr val="002D7A"/>
                </a:solidFill>
                <a:effectLst/>
                <a:latin typeface="inherit"/>
              </a:rPr>
              <a:t>GPIO_Pin</a:t>
            </a:r>
            <a:r>
              <a:rPr lang="en-US" b="0" i="0" dirty="0">
                <a:solidFill>
                  <a:srgbClr val="006FE0"/>
                </a:solidFill>
                <a:effectLst/>
                <a:latin typeface="inherit"/>
              </a:rPr>
              <a:t> == </a:t>
            </a:r>
            <a:r>
              <a:rPr lang="en-US" b="0" i="0" dirty="0">
                <a:solidFill>
                  <a:srgbClr val="002D7A"/>
                </a:solidFill>
                <a:effectLst/>
                <a:latin typeface="inherit"/>
              </a:rPr>
              <a:t>GPIO_PIN_8</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FF8000"/>
                </a:solidFill>
                <a:effectLst/>
                <a:latin typeface="inherit"/>
              </a:rPr>
              <a:t>// If The INT Source Is EXTI Line8 (A8 Pin)</a:t>
            </a:r>
            <a:endParaRPr lang="en-US" b="0" i="0" dirty="0">
              <a:solidFill>
                <a:srgbClr val="000000"/>
              </a:solidFill>
              <a:effectLst/>
              <a:latin typeface="Monaco"/>
            </a:endParaRPr>
          </a:p>
          <a:p>
            <a:pPr algn="l">
              <a:buNone/>
            </a:pPr>
            <a:r>
              <a:rPr lang="en-US" b="0" i="0" dirty="0">
                <a:solidFill>
                  <a:srgbClr val="006FE0"/>
                </a:solidFill>
                <a:effectLst/>
                <a:latin typeface="inherit"/>
              </a:rPr>
              <a:t>    </a:t>
            </a:r>
            <a:r>
              <a:rPr lang="en-US" b="0" i="0" dirty="0">
                <a:solidFill>
                  <a:srgbClr val="333333"/>
                </a:solidFill>
                <a:effectLst/>
                <a:latin typeface="inherit"/>
              </a:rPr>
              <a:t>{</a:t>
            </a:r>
            <a:endParaRPr lang="en-US" b="0" i="0" dirty="0">
              <a:solidFill>
                <a:srgbClr val="000000"/>
              </a:solidFill>
              <a:effectLst/>
              <a:latin typeface="Monaco"/>
            </a:endParaRPr>
          </a:p>
          <a:p>
            <a:pPr algn="l">
              <a:buNone/>
            </a:pPr>
            <a:r>
              <a:rPr lang="en-US" b="0" i="0" dirty="0">
                <a:solidFill>
                  <a:srgbClr val="006FE0"/>
                </a:solidFill>
                <a:effectLst/>
                <a:latin typeface="inherit"/>
              </a:rPr>
              <a:t>    </a:t>
            </a:r>
            <a:r>
              <a:rPr lang="en-US" b="0" i="0" dirty="0" err="1">
                <a:solidFill>
                  <a:srgbClr val="004ED0"/>
                </a:solidFill>
                <a:effectLst/>
                <a:latin typeface="inherit"/>
              </a:rPr>
              <a:t>HAL_GPIO_TogglePin</a:t>
            </a:r>
            <a:r>
              <a:rPr lang="en-US" b="0" i="0" dirty="0">
                <a:solidFill>
                  <a:srgbClr val="333333"/>
                </a:solidFill>
                <a:effectLst/>
                <a:latin typeface="inherit"/>
              </a:rPr>
              <a:t>(</a:t>
            </a:r>
            <a:r>
              <a:rPr lang="en-US" b="0" i="0" dirty="0">
                <a:solidFill>
                  <a:srgbClr val="002D7A"/>
                </a:solidFill>
                <a:effectLst/>
                <a:latin typeface="inherit"/>
              </a:rPr>
              <a:t>GPIOB</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002D7A"/>
                </a:solidFill>
                <a:effectLst/>
                <a:latin typeface="inherit"/>
              </a:rPr>
              <a:t>GPIO_PIN_6</a:t>
            </a:r>
            <a:r>
              <a:rPr lang="en-US" b="0" i="0" dirty="0">
                <a:solidFill>
                  <a:srgbClr val="333333"/>
                </a:solidFill>
                <a:effectLst/>
                <a:latin typeface="inherit"/>
              </a:rPr>
              <a:t>);</a:t>
            </a:r>
            <a:r>
              <a:rPr lang="en-US" b="0" i="0" dirty="0">
                <a:solidFill>
                  <a:srgbClr val="006FE0"/>
                </a:solidFill>
                <a:effectLst/>
                <a:latin typeface="inherit"/>
              </a:rPr>
              <a:t> </a:t>
            </a:r>
            <a:r>
              <a:rPr lang="en-US" b="0" i="0" dirty="0">
                <a:solidFill>
                  <a:srgbClr val="FF8000"/>
                </a:solidFill>
                <a:effectLst/>
                <a:latin typeface="inherit"/>
              </a:rPr>
              <a:t>// Toggle The Output (LED) Pin</a:t>
            </a:r>
            <a:endParaRPr lang="en-US" b="0" i="0" dirty="0">
              <a:solidFill>
                <a:srgbClr val="000000"/>
              </a:solidFill>
              <a:effectLst/>
              <a:latin typeface="Monaco"/>
            </a:endParaRPr>
          </a:p>
          <a:p>
            <a:pPr algn="l">
              <a:buNone/>
            </a:pPr>
            <a:r>
              <a:rPr lang="en-US" b="0" i="0" dirty="0">
                <a:solidFill>
                  <a:srgbClr val="006FE0"/>
                </a:solidFill>
                <a:effectLst/>
                <a:latin typeface="inherit"/>
              </a:rPr>
              <a:t>    </a:t>
            </a:r>
            <a:r>
              <a:rPr lang="en-US" b="0" i="0" dirty="0">
                <a:solidFill>
                  <a:srgbClr val="333333"/>
                </a:solidFill>
                <a:effectLst/>
                <a:latin typeface="inherit"/>
              </a:rPr>
              <a:t>}</a:t>
            </a:r>
            <a:endParaRPr lang="en-US" b="0" i="0" dirty="0">
              <a:solidFill>
                <a:srgbClr val="000000"/>
              </a:solidFill>
              <a:effectLst/>
              <a:latin typeface="Monaco"/>
            </a:endParaRPr>
          </a:p>
          <a:p>
            <a:pPr algn="l">
              <a:buNone/>
            </a:pPr>
            <a:r>
              <a:rPr lang="en-US" b="0" i="0" dirty="0">
                <a:solidFill>
                  <a:srgbClr val="333333"/>
                </a:solidFill>
                <a:effectLst/>
                <a:latin typeface="inherit"/>
              </a:rPr>
              <a:t>}</a:t>
            </a:r>
            <a:endParaRPr lang="en-US" b="0" i="0" dirty="0">
              <a:solidFill>
                <a:srgbClr val="000000"/>
              </a:solidFill>
              <a:effectLst/>
              <a:latin typeface="Monaco"/>
            </a:endParaRPr>
          </a:p>
        </p:txBody>
      </p:sp>
      <p:pic>
        <p:nvPicPr>
          <p:cNvPr id="5" name="Picture 4">
            <a:extLst>
              <a:ext uri="{FF2B5EF4-FFF2-40B4-BE49-F238E27FC236}">
                <a16:creationId xmlns:a16="http://schemas.microsoft.com/office/drawing/2014/main" id="{870D4B25-5017-D892-4143-631FAFFAED0C}"/>
              </a:ext>
            </a:extLst>
          </p:cNvPr>
          <p:cNvPicPr>
            <a:picLocks noChangeAspect="1"/>
          </p:cNvPicPr>
          <p:nvPr/>
        </p:nvPicPr>
        <p:blipFill>
          <a:blip r:embed="rId2"/>
          <a:stretch>
            <a:fillRect/>
          </a:stretch>
        </p:blipFill>
        <p:spPr>
          <a:xfrm>
            <a:off x="1304281" y="710668"/>
            <a:ext cx="6374799" cy="3320555"/>
          </a:xfrm>
          <a:prstGeom prst="rect">
            <a:avLst/>
          </a:prstGeom>
        </p:spPr>
      </p:pic>
    </p:spTree>
    <p:extLst>
      <p:ext uri="{BB962C8B-B14F-4D97-AF65-F5344CB8AC3E}">
        <p14:creationId xmlns:p14="http://schemas.microsoft.com/office/powerpoint/2010/main" val="27260348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EAAA6-D5BD-141F-2CD7-2DEADBFB850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C1B5F3-098A-19B1-1EFA-EB8D2898FFC6}"/>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مفهوم </a:t>
            </a:r>
            <a:r>
              <a:rPr lang="en-US" dirty="0">
                <a:cs typeface="B Nazanin" panose="00000400000000000000" pitchFamily="2" charset="-78"/>
              </a:rPr>
              <a:t>Function Pointer </a:t>
            </a:r>
            <a:r>
              <a:rPr lang="fa-IR" dirty="0">
                <a:cs typeface="B Nazanin" panose="00000400000000000000" pitchFamily="2" charset="-78"/>
              </a:rPr>
              <a:t> و </a:t>
            </a:r>
            <a:r>
              <a:rPr lang="en-US" dirty="0">
                <a:cs typeface="B Nazanin" panose="00000400000000000000" pitchFamily="2" charset="-78"/>
              </a:rPr>
              <a:t>Weak Function</a:t>
            </a:r>
            <a:endParaRPr lang="fa-IR" dirty="0">
              <a:cs typeface="B Nazanin" panose="00000400000000000000" pitchFamily="2" charset="-78"/>
            </a:endParaRPr>
          </a:p>
        </p:txBody>
      </p:sp>
      <p:sp>
        <p:nvSpPr>
          <p:cNvPr id="6" name="TextBox 5">
            <a:extLst>
              <a:ext uri="{FF2B5EF4-FFF2-40B4-BE49-F238E27FC236}">
                <a16:creationId xmlns:a16="http://schemas.microsoft.com/office/drawing/2014/main" id="{48B0ABBC-B357-5F34-5855-2E774176C4DE}"/>
              </a:ext>
            </a:extLst>
          </p:cNvPr>
          <p:cNvSpPr txBox="1"/>
          <p:nvPr/>
        </p:nvSpPr>
        <p:spPr>
          <a:xfrm>
            <a:off x="1482811" y="6155382"/>
            <a:ext cx="5704703" cy="369332"/>
          </a:xfrm>
          <a:prstGeom prst="rect">
            <a:avLst/>
          </a:prstGeom>
          <a:noFill/>
        </p:spPr>
        <p:txBody>
          <a:bodyPr wrap="square">
            <a:spAutoFit/>
          </a:bodyPr>
          <a:lstStyle/>
          <a:p>
            <a:r>
              <a:rPr lang="en-US" dirty="0"/>
              <a:t>https://www.geeksforgeeks.org/c/function-pointer-in-c/</a:t>
            </a:r>
          </a:p>
        </p:txBody>
      </p:sp>
      <p:sp>
        <p:nvSpPr>
          <p:cNvPr id="8" name="TextBox 7">
            <a:extLst>
              <a:ext uri="{FF2B5EF4-FFF2-40B4-BE49-F238E27FC236}">
                <a16:creationId xmlns:a16="http://schemas.microsoft.com/office/drawing/2014/main" id="{61FB8CB5-8108-46D0-D861-803BE57B9A3D}"/>
              </a:ext>
            </a:extLst>
          </p:cNvPr>
          <p:cNvSpPr txBox="1"/>
          <p:nvPr/>
        </p:nvSpPr>
        <p:spPr>
          <a:xfrm>
            <a:off x="457200" y="1462545"/>
            <a:ext cx="3019168" cy="369332"/>
          </a:xfrm>
          <a:prstGeom prst="rect">
            <a:avLst/>
          </a:prstGeom>
          <a:noFill/>
        </p:spPr>
        <p:txBody>
          <a:bodyPr wrap="square">
            <a:spAutoFit/>
          </a:bodyPr>
          <a:lstStyle/>
          <a:p>
            <a:r>
              <a:rPr lang="en-US" dirty="0"/>
              <a:t>__weak void f(void);</a:t>
            </a:r>
          </a:p>
        </p:txBody>
      </p:sp>
      <p:sp>
        <p:nvSpPr>
          <p:cNvPr id="11" name="TextBox 10">
            <a:extLst>
              <a:ext uri="{FF2B5EF4-FFF2-40B4-BE49-F238E27FC236}">
                <a16:creationId xmlns:a16="http://schemas.microsoft.com/office/drawing/2014/main" id="{0D4B8F2B-697D-E188-70D9-B1FC38F929E2}"/>
              </a:ext>
            </a:extLst>
          </p:cNvPr>
          <p:cNvSpPr txBox="1"/>
          <p:nvPr/>
        </p:nvSpPr>
        <p:spPr>
          <a:xfrm>
            <a:off x="3558746" y="1305341"/>
            <a:ext cx="5282512" cy="3600986"/>
          </a:xfrm>
          <a:prstGeom prst="rect">
            <a:avLst/>
          </a:prstGeom>
          <a:noFill/>
        </p:spPr>
        <p:txBody>
          <a:bodyPr wrap="square">
            <a:spAutoFit/>
          </a:bodyPr>
          <a:lstStyle/>
          <a:p>
            <a:r>
              <a:rPr lang="en-US" dirty="0"/>
              <a:t>void (*</a:t>
            </a:r>
            <a:r>
              <a:rPr lang="en-US" dirty="0" err="1"/>
              <a:t>ptrToggleLED</a:t>
            </a:r>
            <a:r>
              <a:rPr lang="en-US" dirty="0"/>
              <a:t>)(int);</a:t>
            </a:r>
          </a:p>
          <a:p>
            <a:endParaRPr lang="en-US" dirty="0"/>
          </a:p>
          <a:p>
            <a:r>
              <a:rPr lang="en-US" dirty="0"/>
              <a:t>void </a:t>
            </a:r>
            <a:r>
              <a:rPr lang="en-US" dirty="0" err="1"/>
              <a:t>ToggleLED</a:t>
            </a:r>
            <a:r>
              <a:rPr lang="en-US" dirty="0"/>
              <a:t>(int </a:t>
            </a:r>
            <a:r>
              <a:rPr lang="en-US" dirty="0" err="1"/>
              <a:t>dlyticks</a:t>
            </a:r>
            <a:r>
              <a:rPr lang="en-US" dirty="0"/>
              <a:t>)</a:t>
            </a:r>
          </a:p>
          <a:p>
            <a:r>
              <a:rPr lang="en-US" dirty="0"/>
              <a:t>{       	</a:t>
            </a:r>
          </a:p>
          <a:p>
            <a:r>
              <a:rPr lang="en-US" sz="1200" b="1" dirty="0"/>
              <a:t>         </a:t>
            </a:r>
            <a:r>
              <a:rPr lang="en-US" sz="1200" b="1" dirty="0" err="1"/>
              <a:t>HAL_GPIO_TogglePin</a:t>
            </a:r>
            <a:r>
              <a:rPr lang="en-US" sz="1200" b="1" dirty="0"/>
              <a:t>(</a:t>
            </a:r>
            <a:r>
              <a:rPr lang="en-US" sz="1200" b="1" dirty="0" err="1"/>
              <a:t>LED_GREEN_GPIO_Port</a:t>
            </a:r>
            <a:r>
              <a:rPr lang="en-US" sz="1200" b="1" dirty="0"/>
              <a:t>, </a:t>
            </a:r>
            <a:r>
              <a:rPr lang="en-US" sz="1200" b="1" dirty="0" err="1"/>
              <a:t>LED_GREEN_Pin</a:t>
            </a:r>
            <a:r>
              <a:rPr lang="en-US" sz="1200" b="1" dirty="0"/>
              <a:t>);</a:t>
            </a:r>
          </a:p>
          <a:p>
            <a:r>
              <a:rPr lang="en-US" dirty="0"/>
              <a:t>      </a:t>
            </a:r>
            <a:r>
              <a:rPr lang="en-US" dirty="0" err="1"/>
              <a:t>HAL_Delay</a:t>
            </a:r>
            <a:r>
              <a:rPr lang="en-US" dirty="0"/>
              <a:t>(</a:t>
            </a:r>
            <a:r>
              <a:rPr lang="en-US" dirty="0" err="1"/>
              <a:t>dlyticks</a:t>
            </a:r>
            <a:r>
              <a:rPr lang="en-US" dirty="0"/>
              <a:t>);</a:t>
            </a:r>
          </a:p>
          <a:p>
            <a:r>
              <a:rPr lang="en-US" dirty="0"/>
              <a:t>}</a:t>
            </a:r>
          </a:p>
          <a:p>
            <a:endParaRPr lang="en-US" dirty="0"/>
          </a:p>
          <a:p>
            <a:r>
              <a:rPr lang="en-US" dirty="0" err="1"/>
              <a:t>ptrToggleLED</a:t>
            </a:r>
            <a:r>
              <a:rPr lang="en-US" dirty="0"/>
              <a:t> = </a:t>
            </a:r>
            <a:r>
              <a:rPr lang="en-US" dirty="0" err="1"/>
              <a:t>ToggleLED</a:t>
            </a:r>
            <a:r>
              <a:rPr lang="en-US" dirty="0"/>
              <a:t>;</a:t>
            </a:r>
          </a:p>
          <a:p>
            <a:r>
              <a:rPr lang="en-US" dirty="0"/>
              <a:t>while(1)</a:t>
            </a:r>
          </a:p>
          <a:p>
            <a:r>
              <a:rPr lang="en-US" dirty="0"/>
              <a:t>{</a:t>
            </a:r>
          </a:p>
          <a:p>
            <a:r>
              <a:rPr lang="en-US" dirty="0"/>
              <a:t>      </a:t>
            </a:r>
            <a:r>
              <a:rPr lang="en-US" dirty="0" err="1"/>
              <a:t>ptrToggleLED</a:t>
            </a:r>
            <a:r>
              <a:rPr lang="en-US" dirty="0"/>
              <a:t>(250);</a:t>
            </a:r>
          </a:p>
          <a:p>
            <a:r>
              <a:rPr lang="en-US" dirty="0"/>
              <a:t>}</a:t>
            </a:r>
          </a:p>
        </p:txBody>
      </p:sp>
    </p:spTree>
    <p:extLst>
      <p:ext uri="{BB962C8B-B14F-4D97-AF65-F5344CB8AC3E}">
        <p14:creationId xmlns:p14="http://schemas.microsoft.com/office/powerpoint/2010/main" val="427866365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1771E-B0A4-F507-D5D8-D46DAB5B5132}"/>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ECB05A-C1A4-1106-6C4E-80770D38DABE}"/>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خواندن وضعیت چند کلید به صورت کیپد ماتریسی</a:t>
            </a:r>
          </a:p>
        </p:txBody>
      </p:sp>
      <p:pic>
        <p:nvPicPr>
          <p:cNvPr id="2" name="Picture 1">
            <a:extLst>
              <a:ext uri="{FF2B5EF4-FFF2-40B4-BE49-F238E27FC236}">
                <a16:creationId xmlns:a16="http://schemas.microsoft.com/office/drawing/2014/main" id="{E1F28BC6-15B2-B045-30BA-1F16FBFC26CA}"/>
              </a:ext>
            </a:extLst>
          </p:cNvPr>
          <p:cNvPicPr>
            <a:picLocks noChangeAspect="1"/>
          </p:cNvPicPr>
          <p:nvPr/>
        </p:nvPicPr>
        <p:blipFill>
          <a:blip r:embed="rId2"/>
          <a:stretch>
            <a:fillRect/>
          </a:stretch>
        </p:blipFill>
        <p:spPr>
          <a:xfrm>
            <a:off x="845077" y="2271712"/>
            <a:ext cx="7453845" cy="3222926"/>
          </a:xfrm>
          <a:prstGeom prst="rect">
            <a:avLst/>
          </a:prstGeom>
        </p:spPr>
      </p:pic>
    </p:spTree>
    <p:extLst>
      <p:ext uri="{BB962C8B-B14F-4D97-AF65-F5344CB8AC3E}">
        <p14:creationId xmlns:p14="http://schemas.microsoft.com/office/powerpoint/2010/main" val="1415442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636277-D712-F44D-AC95-BE4433571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88A29A-2D87-3013-CB5B-888DEBBADFD4}"/>
              </a:ext>
            </a:extLst>
          </p:cNvPr>
          <p:cNvSpPr>
            <a:spLocks noGrp="1"/>
          </p:cNvSpPr>
          <p:nvPr>
            <p:ph type="title"/>
          </p:nvPr>
        </p:nvSpPr>
        <p:spPr/>
        <p:txBody>
          <a:bodyPr/>
          <a:lstStyle/>
          <a:p>
            <a:pPr rtl="1"/>
            <a:r>
              <a:rPr lang="fa-IR" dirty="0">
                <a:cs typeface="B Nazanin" panose="00000400000000000000" pitchFamily="2" charset="-78"/>
              </a:rPr>
              <a:t>جلسه ی 6</a:t>
            </a:r>
            <a:endParaRPr lang="en-US" dirty="0">
              <a:cs typeface="B Nazanin" panose="00000400000000000000" pitchFamily="2" charset="-78"/>
            </a:endParaRPr>
          </a:p>
        </p:txBody>
      </p:sp>
      <p:sp>
        <p:nvSpPr>
          <p:cNvPr id="3" name="Content Placeholder 2">
            <a:extLst>
              <a:ext uri="{FF2B5EF4-FFF2-40B4-BE49-F238E27FC236}">
                <a16:creationId xmlns:a16="http://schemas.microsoft.com/office/drawing/2014/main" id="{0BE4F7C9-56F4-0280-7034-92C21F2473CF}"/>
              </a:ext>
            </a:extLst>
          </p:cNvPr>
          <p:cNvSpPr>
            <a:spLocks noGrp="1"/>
          </p:cNvSpPr>
          <p:nvPr>
            <p:ph idx="1"/>
          </p:nvPr>
        </p:nvSpPr>
        <p:spPr>
          <a:xfrm>
            <a:off x="457200" y="1600200"/>
            <a:ext cx="8229600" cy="780535"/>
          </a:xfrm>
        </p:spPr>
        <p:txBody>
          <a:bodyPr/>
          <a:lstStyle/>
          <a:p>
            <a:pPr marL="0" indent="0" algn="ctr" rtl="1">
              <a:buNone/>
            </a:pPr>
            <a:r>
              <a:rPr lang="fa-IR" dirty="0">
                <a:cs typeface="B Nazanin" panose="00000400000000000000" pitchFamily="2" charset="-78"/>
              </a:rPr>
              <a:t>تایمر و کانتر</a:t>
            </a:r>
            <a:endParaRPr lang="en-US" dirty="0">
              <a:cs typeface="B Nazanin" panose="00000400000000000000" pitchFamily="2" charset="-78"/>
            </a:endParaRPr>
          </a:p>
        </p:txBody>
      </p:sp>
      <p:sp>
        <p:nvSpPr>
          <p:cNvPr id="8" name="TextBox 7">
            <a:extLst>
              <a:ext uri="{FF2B5EF4-FFF2-40B4-BE49-F238E27FC236}">
                <a16:creationId xmlns:a16="http://schemas.microsoft.com/office/drawing/2014/main" id="{5FA090B9-B00C-F01C-EB6A-1DFFDA81C9D9}"/>
              </a:ext>
            </a:extLst>
          </p:cNvPr>
          <p:cNvSpPr txBox="1"/>
          <p:nvPr/>
        </p:nvSpPr>
        <p:spPr>
          <a:xfrm>
            <a:off x="286265" y="2752110"/>
            <a:ext cx="8571470" cy="2031325"/>
          </a:xfrm>
          <a:prstGeom prst="rect">
            <a:avLst/>
          </a:prstGeom>
          <a:noFill/>
        </p:spPr>
        <p:txBody>
          <a:bodyPr wrap="square">
            <a:spAutoFit/>
          </a:bodyPr>
          <a:lstStyle/>
          <a:p>
            <a:pPr marL="285750" indent="-285750" algn="r" rtl="1">
              <a:buFont typeface="Arial" panose="020B0604020202020204" pitchFamily="34" charset="0"/>
              <a:buChar char="•"/>
            </a:pPr>
            <a:r>
              <a:rPr lang="fa-IR" dirty="0">
                <a:cs typeface="B Nazanin" panose="00000400000000000000" pitchFamily="2" charset="-78"/>
              </a:rPr>
              <a:t>بررسی کاربردهای تایمر ها و کانتر ها در صنعت </a:t>
            </a:r>
          </a:p>
          <a:p>
            <a:pPr marL="285750" indent="-285750" algn="r" rtl="1">
              <a:buFont typeface="Arial" panose="020B0604020202020204" pitchFamily="34" charset="0"/>
              <a:buChar char="•"/>
            </a:pPr>
            <a:r>
              <a:rPr lang="fa-IR" dirty="0">
                <a:cs typeface="B Nazanin" panose="00000400000000000000" pitchFamily="2" charset="-78"/>
              </a:rPr>
              <a:t>تولید </a:t>
            </a:r>
            <a:r>
              <a:rPr lang="en-US" dirty="0">
                <a:cs typeface="B Nazanin" panose="00000400000000000000" pitchFamily="2" charset="-78"/>
              </a:rPr>
              <a:t>PWM</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کاربردهای آن در صنعت</a:t>
            </a:r>
          </a:p>
          <a:p>
            <a:pPr marL="285750" indent="-285750" algn="r" rtl="1">
              <a:buFont typeface="Arial" panose="020B0604020202020204" pitchFamily="34" charset="0"/>
              <a:buChar char="•"/>
            </a:pPr>
            <a:r>
              <a:rPr lang="fa-IR" dirty="0">
                <a:cs typeface="B Nazanin" panose="00000400000000000000" pitchFamily="2" charset="-78"/>
              </a:rPr>
              <a:t>کنترل شدت نور ال ای دی توسط </a:t>
            </a:r>
            <a:r>
              <a:rPr lang="en-US" dirty="0">
                <a:cs typeface="B Nazanin" panose="00000400000000000000" pitchFamily="2" charset="-78"/>
              </a:rPr>
              <a:t>PWM</a:t>
            </a:r>
          </a:p>
          <a:p>
            <a:pPr marL="285750" indent="-285750" algn="r" rtl="1">
              <a:buFont typeface="Arial" panose="020B0604020202020204" pitchFamily="34" charset="0"/>
              <a:buChar char="•"/>
            </a:pPr>
            <a:r>
              <a:rPr lang="fa-IR" dirty="0">
                <a:cs typeface="B Nazanin" panose="00000400000000000000" pitchFamily="2" charset="-78"/>
              </a:rPr>
              <a:t>کنترل موتور دی سی و موتور سروو</a:t>
            </a:r>
          </a:p>
          <a:p>
            <a:pPr marL="285750" indent="-285750" algn="r" rtl="1">
              <a:buFont typeface="Arial" panose="020B0604020202020204" pitchFamily="34" charset="0"/>
              <a:buChar char="•"/>
            </a:pPr>
            <a:r>
              <a:rPr lang="fa-IR" dirty="0">
                <a:cs typeface="B Nazanin" panose="00000400000000000000" pitchFamily="2" charset="-78"/>
              </a:rPr>
              <a:t>تولید شکل موج دلخواه با استفاده از </a:t>
            </a:r>
            <a:r>
              <a:rPr lang="en-US" dirty="0">
                <a:cs typeface="B Nazanin" panose="00000400000000000000" pitchFamily="2" charset="-78"/>
              </a:rPr>
              <a:t>PWM</a:t>
            </a:r>
            <a:r>
              <a:rPr lang="fa-IR" dirty="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و </a:t>
            </a:r>
            <a:r>
              <a:rPr lang="en-US" dirty="0">
                <a:cs typeface="B Nazanin" panose="00000400000000000000" pitchFamily="2" charset="-78"/>
              </a:rPr>
              <a:t>DMA</a:t>
            </a:r>
          </a:p>
          <a:p>
            <a:pPr marL="285750" indent="-285750" algn="r" rtl="1">
              <a:buFont typeface="Arial" panose="020B0604020202020204" pitchFamily="34" charset="0"/>
              <a:buChar char="•"/>
            </a:pPr>
            <a:r>
              <a:rPr lang="fa-IR" dirty="0">
                <a:cs typeface="B Nazanin" panose="00000400000000000000" pitchFamily="2" charset="-78"/>
              </a:rPr>
              <a:t>کنترل ال ای دی رنگی دیجیتالی </a:t>
            </a:r>
            <a:r>
              <a:rPr lang="en-US" dirty="0">
                <a:cs typeface="B Nazanin" panose="00000400000000000000" pitchFamily="2" charset="-78"/>
              </a:rPr>
              <a:t>WS2812B</a:t>
            </a:r>
          </a:p>
          <a:p>
            <a:pPr marL="285750" indent="-285750" algn="r" rtl="1">
              <a:buFont typeface="Arial" panose="020B0604020202020204" pitchFamily="34" charset="0"/>
              <a:buChar char="•"/>
            </a:pPr>
            <a:r>
              <a:rPr lang="fa-IR" dirty="0">
                <a:cs typeface="B Nazanin" panose="00000400000000000000" pitchFamily="2" charset="-78"/>
              </a:rPr>
              <a:t>زمان سنجی توسط تایمر</a:t>
            </a:r>
          </a:p>
        </p:txBody>
      </p:sp>
    </p:spTree>
    <p:extLst>
      <p:ext uri="{BB962C8B-B14F-4D97-AF65-F5344CB8AC3E}">
        <p14:creationId xmlns:p14="http://schemas.microsoft.com/office/powerpoint/2010/main" val="31360194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12800-CC4D-EC00-8610-93A21735696F}"/>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292077E-4FF3-8E1C-C3A2-9787282E224C}"/>
              </a:ext>
            </a:extLst>
          </p:cNvPr>
          <p:cNvSpPr>
            <a:spLocks noGrp="1"/>
          </p:cNvSpPr>
          <p:nvPr>
            <p:ph idx="1"/>
          </p:nvPr>
        </p:nvSpPr>
        <p:spPr>
          <a:xfrm>
            <a:off x="457200" y="208005"/>
            <a:ext cx="8229600" cy="591065"/>
          </a:xfrm>
        </p:spPr>
        <p:txBody>
          <a:bodyPr/>
          <a:lstStyle/>
          <a:p>
            <a:pPr marL="0" indent="0" algn="ctr" rtl="1">
              <a:buNone/>
            </a:pPr>
            <a:r>
              <a:rPr lang="fa-IR" dirty="0">
                <a:cs typeface="B Nazanin" panose="00000400000000000000" pitchFamily="2" charset="-78"/>
              </a:rPr>
              <a:t>خواندن وضعیت چند کلید به صورت کیپد ماتریسی</a:t>
            </a:r>
          </a:p>
        </p:txBody>
      </p:sp>
      <p:pic>
        <p:nvPicPr>
          <p:cNvPr id="14338" name="Picture 2" descr="aa">
            <a:extLst>
              <a:ext uri="{FF2B5EF4-FFF2-40B4-BE49-F238E27FC236}">
                <a16:creationId xmlns:a16="http://schemas.microsoft.com/office/drawing/2014/main" id="{15F35FD1-8329-1F3E-8757-4966604FB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13" y="1100138"/>
            <a:ext cx="5514975" cy="465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074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AF1704A-C18A-4708-B9A0-3E713A11BC44}"/>
              </a:ext>
            </a:extLst>
          </p:cNvPr>
          <p:cNvSpPr txBox="1"/>
          <p:nvPr/>
        </p:nvSpPr>
        <p:spPr>
          <a:xfrm>
            <a:off x="140044" y="757881"/>
            <a:ext cx="4053015" cy="2585323"/>
          </a:xfrm>
          <a:prstGeom prst="rect">
            <a:avLst/>
          </a:prstGeom>
          <a:noFill/>
        </p:spPr>
        <p:txBody>
          <a:bodyPr wrap="square">
            <a:spAutoFit/>
          </a:bodyPr>
          <a:lstStyle/>
          <a:p>
            <a:r>
              <a:rPr lang="en-US" b="0" i="0" dirty="0">
                <a:solidFill>
                  <a:srgbClr val="CCCCCC"/>
                </a:solidFill>
                <a:effectLst/>
                <a:latin typeface="Courier New" panose="02070309020205020404" pitchFamily="49" charset="0"/>
              </a:rPr>
              <a:t>#</a:t>
            </a:r>
            <a:r>
              <a:rPr lang="en-US" b="0" i="0" dirty="0">
                <a:solidFill>
                  <a:srgbClr val="CC99CD"/>
                </a:solidFill>
                <a:effectLst/>
                <a:latin typeface="Courier New" panose="02070309020205020404" pitchFamily="49" charset="0"/>
              </a:rPr>
              <a:t>ifndef</a:t>
            </a:r>
            <a:r>
              <a:rPr lang="en-US" b="0" i="0" dirty="0">
                <a:solidFill>
                  <a:srgbClr val="CCCCCC"/>
                </a:solidFill>
                <a:effectLst/>
                <a:latin typeface="Courier New" panose="02070309020205020404" pitchFamily="49" charset="0"/>
              </a:rPr>
              <a:t> MYHEADER_H </a:t>
            </a:r>
          </a:p>
          <a:p>
            <a:r>
              <a:rPr lang="en-US" b="0" i="0" dirty="0">
                <a:solidFill>
                  <a:srgbClr val="CCCCCC"/>
                </a:solidFill>
                <a:effectLst/>
                <a:latin typeface="Courier New" panose="02070309020205020404" pitchFamily="49" charset="0"/>
              </a:rPr>
              <a:t>#</a:t>
            </a:r>
            <a:r>
              <a:rPr lang="en-US" b="0" i="0" dirty="0">
                <a:solidFill>
                  <a:srgbClr val="CC99CD"/>
                </a:solidFill>
                <a:effectLst/>
                <a:latin typeface="Courier New" panose="02070309020205020404" pitchFamily="49" charset="0"/>
              </a:rPr>
              <a:t>define</a:t>
            </a:r>
            <a:r>
              <a:rPr lang="en-US" b="0" i="0" dirty="0">
                <a:solidFill>
                  <a:srgbClr val="CCCCCC"/>
                </a:solidFill>
                <a:effectLst/>
                <a:latin typeface="Courier New" panose="02070309020205020404" pitchFamily="49" charset="0"/>
              </a:rPr>
              <a:t> MYHEADER_H</a:t>
            </a:r>
          </a:p>
          <a:p>
            <a:r>
              <a:rPr lang="en-US" b="0" i="0" dirty="0">
                <a:solidFill>
                  <a:srgbClr val="CCCCCC"/>
                </a:solidFill>
                <a:effectLst/>
                <a:latin typeface="Courier New" panose="02070309020205020404" pitchFamily="49" charset="0"/>
              </a:rPr>
              <a:t> </a:t>
            </a:r>
          </a:p>
          <a:p>
            <a:r>
              <a:rPr lang="en-US" b="0" i="0" dirty="0">
                <a:solidFill>
                  <a:srgbClr val="CC99CD"/>
                </a:solidFill>
                <a:effectLst/>
                <a:latin typeface="Courier New" panose="02070309020205020404" pitchFamily="49" charset="0"/>
              </a:rPr>
              <a:t>void</a:t>
            </a:r>
            <a:r>
              <a:rPr lang="en-US" b="0" i="0" dirty="0">
                <a:solidFill>
                  <a:srgbClr val="CCCCCC"/>
                </a:solidFill>
                <a:effectLst/>
                <a:latin typeface="Courier New" panose="02070309020205020404" pitchFamily="49" charset="0"/>
              </a:rPr>
              <a:t> </a:t>
            </a:r>
            <a:r>
              <a:rPr lang="en-US" b="0" i="0" dirty="0" err="1">
                <a:solidFill>
                  <a:srgbClr val="F08D49"/>
                </a:solidFill>
                <a:effectLst/>
                <a:latin typeface="Courier New" panose="02070309020205020404" pitchFamily="49" charset="0"/>
              </a:rPr>
              <a:t>sayHello</a:t>
            </a:r>
            <a:r>
              <a:rPr lang="en-US" b="0" i="0" dirty="0">
                <a:solidFill>
                  <a:srgbClr val="CCCCCC"/>
                </a:solidFill>
                <a:effectLst/>
                <a:latin typeface="Courier New" panose="02070309020205020404" pitchFamily="49" charset="0"/>
              </a:rPr>
              <a:t>(void); </a:t>
            </a:r>
          </a:p>
          <a:p>
            <a:r>
              <a:rPr lang="en-US" b="0" i="0" dirty="0">
                <a:solidFill>
                  <a:srgbClr val="CC99CD"/>
                </a:solidFill>
                <a:effectLst/>
                <a:latin typeface="Courier New" panose="02070309020205020404" pitchFamily="49" charset="0"/>
              </a:rPr>
              <a:t>int</a:t>
            </a:r>
            <a:r>
              <a:rPr lang="en-US" b="0" i="0" dirty="0">
                <a:solidFill>
                  <a:srgbClr val="CCCCCC"/>
                </a:solidFill>
                <a:effectLst/>
                <a:latin typeface="Courier New" panose="02070309020205020404" pitchFamily="49" charset="0"/>
              </a:rPr>
              <a:t> </a:t>
            </a:r>
            <a:r>
              <a:rPr lang="en-US" b="0" i="0" dirty="0">
                <a:solidFill>
                  <a:srgbClr val="F08D49"/>
                </a:solidFill>
                <a:effectLst/>
                <a:latin typeface="Courier New" panose="02070309020205020404" pitchFamily="49" charset="0"/>
              </a:rPr>
              <a:t>add</a:t>
            </a:r>
            <a:r>
              <a:rPr lang="en-US" b="0" i="0" dirty="0">
                <a:solidFill>
                  <a:srgbClr val="CCCCCC"/>
                </a:solidFill>
                <a:effectLst/>
                <a:latin typeface="Courier New" panose="02070309020205020404" pitchFamily="49" charset="0"/>
              </a:rPr>
              <a:t>(</a:t>
            </a:r>
            <a:r>
              <a:rPr lang="en-US" b="0" i="0" dirty="0">
                <a:solidFill>
                  <a:srgbClr val="CC99CD"/>
                </a:solidFill>
                <a:effectLst/>
                <a:latin typeface="Courier New" panose="02070309020205020404" pitchFamily="49" charset="0"/>
              </a:rPr>
              <a:t>int</a:t>
            </a:r>
            <a:r>
              <a:rPr lang="en-US" b="0" i="0" dirty="0">
                <a:solidFill>
                  <a:srgbClr val="CCCCCC"/>
                </a:solidFill>
                <a:effectLst/>
                <a:latin typeface="Courier New" panose="02070309020205020404" pitchFamily="49" charset="0"/>
              </a:rPr>
              <a:t> a, </a:t>
            </a:r>
            <a:r>
              <a:rPr lang="en-US" b="0" i="0" dirty="0">
                <a:solidFill>
                  <a:srgbClr val="CC99CD"/>
                </a:solidFill>
                <a:effectLst/>
                <a:latin typeface="Courier New" panose="02070309020205020404" pitchFamily="49" charset="0"/>
              </a:rPr>
              <a:t>int</a:t>
            </a:r>
            <a:r>
              <a:rPr lang="en-US" b="0" i="0" dirty="0">
                <a:solidFill>
                  <a:srgbClr val="CCCCCC"/>
                </a:solidFill>
                <a:effectLst/>
                <a:latin typeface="Courier New" panose="02070309020205020404" pitchFamily="49" charset="0"/>
              </a:rPr>
              <a:t> b);</a:t>
            </a:r>
          </a:p>
          <a:p>
            <a:r>
              <a:rPr lang="en-US" b="0" i="0" dirty="0">
                <a:solidFill>
                  <a:srgbClr val="CC99CD"/>
                </a:solidFill>
                <a:effectLst/>
                <a:latin typeface="Courier New" panose="02070309020205020404" pitchFamily="49" charset="0"/>
              </a:rPr>
              <a:t>double</a:t>
            </a:r>
            <a:r>
              <a:rPr lang="en-US" b="0" i="0" dirty="0">
                <a:solidFill>
                  <a:srgbClr val="CCCCCC"/>
                </a:solidFill>
                <a:effectLst/>
                <a:latin typeface="Courier New" panose="02070309020205020404" pitchFamily="49" charset="0"/>
              </a:rPr>
              <a:t> </a:t>
            </a:r>
            <a:r>
              <a:rPr lang="en-US" b="0" i="0" dirty="0">
                <a:solidFill>
                  <a:srgbClr val="F08D49"/>
                </a:solidFill>
                <a:effectLst/>
                <a:latin typeface="Courier New" panose="02070309020205020404" pitchFamily="49" charset="0"/>
              </a:rPr>
              <a:t>area</a:t>
            </a:r>
            <a:r>
              <a:rPr lang="en-US" b="0" i="0" dirty="0">
                <a:solidFill>
                  <a:srgbClr val="CCCCCC"/>
                </a:solidFill>
                <a:effectLst/>
                <a:latin typeface="Courier New" panose="02070309020205020404" pitchFamily="49" charset="0"/>
              </a:rPr>
              <a:t>(</a:t>
            </a:r>
            <a:r>
              <a:rPr lang="en-US" b="0" i="0" dirty="0">
                <a:solidFill>
                  <a:srgbClr val="CC99CD"/>
                </a:solidFill>
                <a:effectLst/>
                <a:latin typeface="Courier New" panose="02070309020205020404" pitchFamily="49" charset="0"/>
              </a:rPr>
              <a:t>double</a:t>
            </a:r>
            <a:r>
              <a:rPr lang="en-US" b="0" i="0" dirty="0">
                <a:solidFill>
                  <a:srgbClr val="CCCCCC"/>
                </a:solidFill>
                <a:effectLst/>
                <a:latin typeface="Courier New" panose="02070309020205020404" pitchFamily="49" charset="0"/>
              </a:rPr>
              <a:t> radius); </a:t>
            </a:r>
          </a:p>
          <a:p>
            <a:r>
              <a:rPr lang="en-US" b="0" i="0" dirty="0">
                <a:solidFill>
                  <a:srgbClr val="CC99CD"/>
                </a:solidFill>
                <a:effectLst/>
                <a:latin typeface="Courier New" panose="02070309020205020404" pitchFamily="49" charset="0"/>
              </a:rPr>
              <a:t>int</a:t>
            </a:r>
            <a:r>
              <a:rPr lang="en-US" b="0" i="0" dirty="0">
                <a:solidFill>
                  <a:srgbClr val="CCCCCC"/>
                </a:solidFill>
                <a:effectLst/>
                <a:latin typeface="Courier New" panose="02070309020205020404" pitchFamily="49" charset="0"/>
              </a:rPr>
              <a:t> </a:t>
            </a:r>
            <a:r>
              <a:rPr lang="en-US" b="0" i="0" dirty="0">
                <a:solidFill>
                  <a:srgbClr val="F08D49"/>
                </a:solidFill>
                <a:effectLst/>
                <a:latin typeface="Courier New" panose="02070309020205020404" pitchFamily="49" charset="0"/>
              </a:rPr>
              <a:t>length</a:t>
            </a:r>
            <a:r>
              <a:rPr lang="en-US" b="0" i="0" dirty="0">
                <a:solidFill>
                  <a:srgbClr val="CCCCCC"/>
                </a:solidFill>
                <a:effectLst/>
                <a:latin typeface="Courier New" panose="02070309020205020404" pitchFamily="49" charset="0"/>
              </a:rPr>
              <a:t>(</a:t>
            </a:r>
            <a:r>
              <a:rPr lang="en-US" b="0" i="0" dirty="0">
                <a:solidFill>
                  <a:srgbClr val="CC99CD"/>
                </a:solidFill>
                <a:effectLst/>
                <a:latin typeface="Courier New" panose="02070309020205020404" pitchFamily="49" charset="0"/>
              </a:rPr>
              <a:t>char</a:t>
            </a:r>
            <a:r>
              <a:rPr lang="en-US" b="0" i="0" dirty="0">
                <a:solidFill>
                  <a:srgbClr val="CCCCCC"/>
                </a:solidFill>
                <a:effectLst/>
                <a:latin typeface="Courier New" panose="02070309020205020404" pitchFamily="49" charset="0"/>
              </a:rPr>
              <a:t> </a:t>
            </a:r>
            <a:r>
              <a:rPr lang="en-US" b="0" i="0" dirty="0">
                <a:solidFill>
                  <a:srgbClr val="67CDCC"/>
                </a:solidFill>
                <a:effectLst/>
                <a:latin typeface="Courier New" panose="02070309020205020404" pitchFamily="49" charset="0"/>
              </a:rPr>
              <a:t>*</a:t>
            </a:r>
            <a:r>
              <a:rPr lang="en-US" b="0" i="0" dirty="0">
                <a:solidFill>
                  <a:srgbClr val="CCCCCC"/>
                </a:solidFill>
                <a:effectLst/>
                <a:latin typeface="Courier New" panose="02070309020205020404" pitchFamily="49" charset="0"/>
              </a:rPr>
              <a:t>x); </a:t>
            </a:r>
          </a:p>
          <a:p>
            <a:endParaRPr lang="en-US" b="0" i="0" dirty="0">
              <a:solidFill>
                <a:srgbClr val="CCCCCC"/>
              </a:solidFill>
              <a:effectLst/>
              <a:latin typeface="Courier New" panose="02070309020205020404" pitchFamily="49" charset="0"/>
            </a:endParaRPr>
          </a:p>
          <a:p>
            <a:r>
              <a:rPr lang="en-US" b="0" i="0" dirty="0">
                <a:solidFill>
                  <a:srgbClr val="CCCCCC"/>
                </a:solidFill>
                <a:effectLst/>
                <a:latin typeface="Courier New" panose="02070309020205020404" pitchFamily="49" charset="0"/>
              </a:rPr>
              <a:t>#</a:t>
            </a:r>
            <a:r>
              <a:rPr lang="en-US" b="0" i="0" dirty="0">
                <a:solidFill>
                  <a:srgbClr val="CC99CD"/>
                </a:solidFill>
                <a:effectLst/>
                <a:latin typeface="Courier New" panose="02070309020205020404" pitchFamily="49" charset="0"/>
              </a:rPr>
              <a:t>endif</a:t>
            </a:r>
            <a:endParaRPr lang="en-US" dirty="0"/>
          </a:p>
        </p:txBody>
      </p:sp>
      <p:sp>
        <p:nvSpPr>
          <p:cNvPr id="9" name="TextBox 8">
            <a:extLst>
              <a:ext uri="{FF2B5EF4-FFF2-40B4-BE49-F238E27FC236}">
                <a16:creationId xmlns:a16="http://schemas.microsoft.com/office/drawing/2014/main" id="{EE82F8F3-FD93-7023-E9AF-BC57AD17E949}"/>
              </a:ext>
            </a:extLst>
          </p:cNvPr>
          <p:cNvSpPr txBox="1"/>
          <p:nvPr/>
        </p:nvSpPr>
        <p:spPr>
          <a:xfrm>
            <a:off x="4287795" y="569602"/>
            <a:ext cx="4572000" cy="6124754"/>
          </a:xfrm>
          <a:prstGeom prst="rect">
            <a:avLst/>
          </a:prstGeom>
          <a:noFill/>
        </p:spPr>
        <p:txBody>
          <a:bodyPr wrap="square">
            <a:spAutoFit/>
          </a:bodyPr>
          <a:lstStyle/>
          <a:p>
            <a:r>
              <a:rPr lang="en-US" sz="1400" b="0" i="0" dirty="0">
                <a:solidFill>
                  <a:srgbClr val="CCCCCC"/>
                </a:solidFill>
                <a:effectLst/>
                <a:latin typeface="Courier New" panose="02070309020205020404" pitchFamily="49" charset="0"/>
              </a:rPr>
              <a:t>#</a:t>
            </a:r>
            <a:r>
              <a:rPr lang="en-US" sz="1400" b="0" i="0" dirty="0">
                <a:solidFill>
                  <a:srgbClr val="CC99CD"/>
                </a:solidFill>
                <a:effectLst/>
                <a:latin typeface="Courier New" panose="02070309020205020404" pitchFamily="49" charset="0"/>
              </a:rPr>
              <a:t>include</a:t>
            </a:r>
            <a:r>
              <a:rPr lang="en-US" sz="1400" b="0" i="0" dirty="0">
                <a:solidFill>
                  <a:srgbClr val="CCCCCC"/>
                </a:solidFill>
                <a:effectLst/>
                <a:latin typeface="Courier New" panose="02070309020205020404" pitchFamily="49" charset="0"/>
              </a:rPr>
              <a:t> </a:t>
            </a:r>
            <a:r>
              <a:rPr lang="en-US" sz="1400" b="0" i="0" dirty="0">
                <a:solidFill>
                  <a:srgbClr val="7EC699"/>
                </a:solidFill>
                <a:effectLst/>
                <a:latin typeface="Courier New" panose="02070309020205020404" pitchFamily="49" charset="0"/>
              </a:rPr>
              <a:t>&lt;</a:t>
            </a:r>
            <a:r>
              <a:rPr lang="en-US" sz="1400" b="0" i="0" dirty="0" err="1">
                <a:solidFill>
                  <a:srgbClr val="7EC699"/>
                </a:solidFill>
                <a:effectLst/>
                <a:latin typeface="Courier New" panose="02070309020205020404" pitchFamily="49" charset="0"/>
              </a:rPr>
              <a:t>stdio.h</a:t>
            </a:r>
            <a:r>
              <a:rPr lang="en-US" sz="1400" b="0" i="0" dirty="0">
                <a:solidFill>
                  <a:srgbClr val="7EC699"/>
                </a:solidFill>
                <a:effectLst/>
                <a:latin typeface="Courier New" panose="02070309020205020404" pitchFamily="49" charset="0"/>
              </a:rPr>
              <a:t>&gt;</a:t>
            </a:r>
          </a:p>
          <a:p>
            <a:r>
              <a:rPr lang="en-US" sz="1400" b="0" i="0" dirty="0">
                <a:solidFill>
                  <a:srgbClr val="CCCCCC"/>
                </a:solidFill>
                <a:effectLst/>
                <a:latin typeface="Courier New" panose="02070309020205020404" pitchFamily="49" charset="0"/>
              </a:rPr>
              <a:t>#</a:t>
            </a:r>
            <a:r>
              <a:rPr lang="en-US" sz="1400" b="0" i="0" dirty="0">
                <a:solidFill>
                  <a:srgbClr val="CC99CD"/>
                </a:solidFill>
                <a:effectLst/>
                <a:latin typeface="Courier New" panose="02070309020205020404" pitchFamily="49" charset="0"/>
              </a:rPr>
              <a:t>include</a:t>
            </a:r>
            <a:r>
              <a:rPr lang="en-US" sz="1400" b="0" i="0" dirty="0">
                <a:solidFill>
                  <a:srgbClr val="CCCCCC"/>
                </a:solidFill>
                <a:effectLst/>
                <a:latin typeface="Courier New" panose="02070309020205020404" pitchFamily="49" charset="0"/>
              </a:rPr>
              <a:t> </a:t>
            </a:r>
            <a:r>
              <a:rPr lang="en-US" sz="1400" b="0" i="0" dirty="0">
                <a:solidFill>
                  <a:srgbClr val="7EC699"/>
                </a:solidFill>
                <a:effectLst/>
                <a:latin typeface="Courier New" panose="02070309020205020404" pitchFamily="49" charset="0"/>
              </a:rPr>
              <a:t>&lt;</a:t>
            </a:r>
            <a:r>
              <a:rPr lang="en-US" sz="1400" b="0" i="0" dirty="0" err="1">
                <a:solidFill>
                  <a:srgbClr val="7EC699"/>
                </a:solidFill>
                <a:effectLst/>
                <a:latin typeface="Courier New" panose="02070309020205020404" pitchFamily="49" charset="0"/>
              </a:rPr>
              <a:t>string.h</a:t>
            </a:r>
            <a:r>
              <a:rPr lang="en-US" sz="1400" b="0" i="0" dirty="0">
                <a:solidFill>
                  <a:srgbClr val="7EC699"/>
                </a:solidFill>
                <a:effectLst/>
                <a:latin typeface="Courier New" panose="02070309020205020404" pitchFamily="49" charset="0"/>
              </a:rPr>
              <a:t>&gt;</a:t>
            </a:r>
            <a:r>
              <a:rPr lang="en-US" sz="1400" b="0" i="0" dirty="0">
                <a:solidFill>
                  <a:srgbClr val="CCCCCC"/>
                </a:solidFill>
                <a:effectLst/>
                <a:latin typeface="Courier New" panose="02070309020205020404" pitchFamily="49" charset="0"/>
              </a:rPr>
              <a:t> </a:t>
            </a:r>
          </a:p>
          <a:p>
            <a:r>
              <a:rPr lang="en-US" sz="1400" b="0" i="0" dirty="0">
                <a:solidFill>
                  <a:srgbClr val="CCCCCC"/>
                </a:solidFill>
                <a:effectLst/>
                <a:latin typeface="Courier New" panose="02070309020205020404" pitchFamily="49" charset="0"/>
              </a:rPr>
              <a:t>#</a:t>
            </a:r>
            <a:r>
              <a:rPr lang="en-US" sz="1400" b="0" i="0" dirty="0">
                <a:solidFill>
                  <a:srgbClr val="CC99CD"/>
                </a:solidFill>
                <a:effectLst/>
                <a:latin typeface="Courier New" panose="02070309020205020404" pitchFamily="49" charset="0"/>
              </a:rPr>
              <a:t>include</a:t>
            </a:r>
            <a:r>
              <a:rPr lang="en-US" sz="1400" b="0" i="0" dirty="0">
                <a:solidFill>
                  <a:srgbClr val="CCCCCC"/>
                </a:solidFill>
                <a:effectLst/>
                <a:latin typeface="Courier New" panose="02070309020205020404" pitchFamily="49" charset="0"/>
              </a:rPr>
              <a:t> </a:t>
            </a:r>
            <a:r>
              <a:rPr lang="en-US" sz="1400" b="0" i="0" dirty="0">
                <a:solidFill>
                  <a:srgbClr val="7EC699"/>
                </a:solidFill>
                <a:effectLst/>
                <a:latin typeface="Courier New" panose="02070309020205020404" pitchFamily="49" charset="0"/>
              </a:rPr>
              <a:t>&lt;</a:t>
            </a:r>
            <a:r>
              <a:rPr lang="en-US" sz="1400" b="0" i="0" dirty="0" err="1">
                <a:solidFill>
                  <a:srgbClr val="7EC699"/>
                </a:solidFill>
                <a:effectLst/>
                <a:latin typeface="Courier New" panose="02070309020205020404" pitchFamily="49" charset="0"/>
              </a:rPr>
              <a:t>math.h</a:t>
            </a:r>
            <a:r>
              <a:rPr lang="en-US" sz="1400" b="0" i="0" dirty="0">
                <a:solidFill>
                  <a:srgbClr val="7EC699"/>
                </a:solidFill>
                <a:effectLst/>
                <a:latin typeface="Courier New" panose="02070309020205020404" pitchFamily="49" charset="0"/>
              </a:rPr>
              <a:t>&gt;</a:t>
            </a:r>
            <a:r>
              <a:rPr lang="en-US" sz="1400" b="0" i="0" dirty="0">
                <a:solidFill>
                  <a:srgbClr val="CCCCCC"/>
                </a:solidFill>
                <a:effectLst/>
                <a:latin typeface="Courier New" panose="02070309020205020404" pitchFamily="49" charset="0"/>
              </a:rPr>
              <a:t> </a:t>
            </a:r>
          </a:p>
          <a:p>
            <a:endParaRPr lang="en-US" sz="1400" b="0" i="0" dirty="0">
              <a:solidFill>
                <a:srgbClr val="CCCCCC"/>
              </a:solidFill>
              <a:effectLst/>
              <a:latin typeface="Courier New" panose="02070309020205020404" pitchFamily="49" charset="0"/>
            </a:endParaRPr>
          </a:p>
          <a:p>
            <a:r>
              <a:rPr lang="en-US" sz="1400" b="0" i="0" dirty="0">
                <a:solidFill>
                  <a:srgbClr val="CCCCCC"/>
                </a:solidFill>
                <a:effectLst/>
                <a:latin typeface="Courier New" panose="02070309020205020404" pitchFamily="49" charset="0"/>
              </a:rPr>
              <a:t>#</a:t>
            </a:r>
            <a:r>
              <a:rPr lang="en-US" sz="1400" b="0" i="0" dirty="0">
                <a:solidFill>
                  <a:srgbClr val="CC99CD"/>
                </a:solidFill>
                <a:effectLst/>
                <a:latin typeface="Courier New" panose="02070309020205020404" pitchFamily="49" charset="0"/>
              </a:rPr>
              <a:t>define</a:t>
            </a:r>
            <a:r>
              <a:rPr lang="en-US" sz="1400" b="0" i="0" dirty="0">
                <a:solidFill>
                  <a:srgbClr val="CCCCCC"/>
                </a:solidFill>
                <a:effectLst/>
                <a:latin typeface="Courier New" panose="02070309020205020404" pitchFamily="49" charset="0"/>
              </a:rPr>
              <a:t> PI </a:t>
            </a:r>
            <a:r>
              <a:rPr lang="en-US" sz="1400" b="0" i="0" dirty="0">
                <a:solidFill>
                  <a:srgbClr val="F08D49"/>
                </a:solidFill>
                <a:effectLst/>
                <a:latin typeface="Courier New" panose="02070309020205020404" pitchFamily="49" charset="0"/>
              </a:rPr>
              <a:t>3.142</a:t>
            </a:r>
            <a:r>
              <a:rPr lang="en-US" sz="1400" b="0" i="0" dirty="0">
                <a:solidFill>
                  <a:srgbClr val="CCCCCC"/>
                </a:solidFill>
                <a:effectLst/>
                <a:latin typeface="Courier New" panose="02070309020205020404" pitchFamily="49" charset="0"/>
              </a:rPr>
              <a:t> </a:t>
            </a:r>
          </a:p>
          <a:p>
            <a:endParaRPr lang="en-US" sz="1400" b="0" i="0" dirty="0">
              <a:solidFill>
                <a:srgbClr val="CCCCCC"/>
              </a:solidFill>
              <a:effectLst/>
              <a:latin typeface="Courier New" panose="02070309020205020404" pitchFamily="49" charset="0"/>
            </a:endParaRPr>
          </a:p>
          <a:p>
            <a:r>
              <a:rPr lang="en-US" sz="1400" b="0" i="0" dirty="0">
                <a:solidFill>
                  <a:srgbClr val="CC99CD"/>
                </a:solidFill>
                <a:effectLst/>
                <a:latin typeface="Courier New" panose="02070309020205020404" pitchFamily="49" charset="0"/>
              </a:rPr>
              <a:t>void</a:t>
            </a:r>
            <a:r>
              <a:rPr lang="en-US" sz="1400" b="0" i="0" dirty="0">
                <a:solidFill>
                  <a:srgbClr val="CCCCCC"/>
                </a:solidFill>
                <a:effectLst/>
                <a:latin typeface="Courier New" panose="02070309020205020404" pitchFamily="49" charset="0"/>
              </a:rPr>
              <a:t> </a:t>
            </a:r>
            <a:r>
              <a:rPr lang="en-US" sz="1400" b="0" i="0" dirty="0" err="1">
                <a:solidFill>
                  <a:srgbClr val="F08D49"/>
                </a:solidFill>
                <a:effectLst/>
                <a:latin typeface="Courier New" panose="02070309020205020404" pitchFamily="49" charset="0"/>
              </a:rPr>
              <a:t>sayHello</a:t>
            </a:r>
            <a:r>
              <a:rPr lang="en-US" sz="1400" b="0" i="0" dirty="0">
                <a:solidFill>
                  <a:srgbClr val="CCCCCC"/>
                </a:solidFill>
                <a:effectLst/>
                <a:latin typeface="Courier New" panose="02070309020205020404" pitchFamily="49" charset="0"/>
              </a:rPr>
              <a:t>(void)</a:t>
            </a:r>
          </a:p>
          <a:p>
            <a:r>
              <a:rPr lang="en-US" sz="1400" b="0" i="0" dirty="0">
                <a:solidFill>
                  <a:srgbClr val="CCCCCC"/>
                </a:solidFill>
                <a:effectLst/>
                <a:latin typeface="Courier New" panose="02070309020205020404" pitchFamily="49" charset="0"/>
              </a:rPr>
              <a:t>{ </a:t>
            </a:r>
          </a:p>
          <a:p>
            <a:r>
              <a:rPr lang="en-US" sz="1400" b="0" i="0" dirty="0">
                <a:solidFill>
                  <a:srgbClr val="F08D49"/>
                </a:solidFill>
                <a:effectLst/>
                <a:latin typeface="Courier New" panose="02070309020205020404" pitchFamily="49" charset="0"/>
              </a:rPr>
              <a:t>	</a:t>
            </a:r>
            <a:r>
              <a:rPr lang="en-US" sz="1400" b="0" i="0" dirty="0" err="1">
                <a:solidFill>
                  <a:srgbClr val="F08D49"/>
                </a:solidFill>
                <a:effectLst/>
                <a:latin typeface="Courier New" panose="02070309020205020404" pitchFamily="49" charset="0"/>
              </a:rPr>
              <a:t>printf</a:t>
            </a:r>
            <a:r>
              <a:rPr lang="en-US" sz="1400" b="0" i="0" dirty="0">
                <a:solidFill>
                  <a:srgbClr val="CCCCCC"/>
                </a:solidFill>
                <a:effectLst/>
                <a:latin typeface="Courier New" panose="02070309020205020404" pitchFamily="49" charset="0"/>
              </a:rPr>
              <a:t>(</a:t>
            </a:r>
            <a:r>
              <a:rPr lang="en-US" sz="1400" b="0" i="0" dirty="0">
                <a:solidFill>
                  <a:srgbClr val="7EC699"/>
                </a:solidFill>
                <a:effectLst/>
                <a:latin typeface="Courier New" panose="02070309020205020404" pitchFamily="49" charset="0"/>
              </a:rPr>
              <a:t>"Hello World\n"</a:t>
            </a:r>
            <a:r>
              <a:rPr lang="en-US" sz="1400" b="0" i="0" dirty="0">
                <a:solidFill>
                  <a:srgbClr val="CCCCCC"/>
                </a:solidFill>
                <a:effectLst/>
                <a:latin typeface="Courier New" panose="02070309020205020404" pitchFamily="49" charset="0"/>
              </a:rPr>
              <a:t>); </a:t>
            </a:r>
          </a:p>
          <a:p>
            <a:r>
              <a:rPr lang="en-US" sz="1400" b="0" i="0" dirty="0">
                <a:solidFill>
                  <a:srgbClr val="CCCCCC"/>
                </a:solidFill>
                <a:effectLst/>
                <a:latin typeface="Courier New" panose="02070309020205020404" pitchFamily="49" charset="0"/>
              </a:rPr>
              <a:t>} </a:t>
            </a:r>
          </a:p>
          <a:p>
            <a:endParaRPr lang="en-US" sz="1400" b="0" i="0" dirty="0">
              <a:solidFill>
                <a:srgbClr val="CCCCCC"/>
              </a:solidFill>
              <a:effectLst/>
              <a:latin typeface="Courier New" panose="02070309020205020404" pitchFamily="49" charset="0"/>
            </a:endParaRPr>
          </a:p>
          <a:p>
            <a:r>
              <a:rPr lang="en-US" sz="1400" b="0" i="0" dirty="0">
                <a:solidFill>
                  <a:srgbClr val="CC99CD"/>
                </a:solidFill>
                <a:effectLst/>
                <a:latin typeface="Courier New" panose="02070309020205020404" pitchFamily="49" charset="0"/>
              </a:rPr>
              <a:t>int</a:t>
            </a:r>
            <a:r>
              <a:rPr lang="en-US" sz="1400" b="0" i="0" dirty="0">
                <a:solidFill>
                  <a:srgbClr val="CCCCCC"/>
                </a:solidFill>
                <a:effectLst/>
                <a:latin typeface="Courier New" panose="02070309020205020404" pitchFamily="49" charset="0"/>
              </a:rPr>
              <a:t> </a:t>
            </a:r>
            <a:r>
              <a:rPr lang="en-US" sz="1400" b="0" i="0" dirty="0">
                <a:solidFill>
                  <a:srgbClr val="F08D49"/>
                </a:solidFill>
                <a:effectLst/>
                <a:latin typeface="Courier New" panose="02070309020205020404" pitchFamily="49" charset="0"/>
              </a:rPr>
              <a:t>add</a:t>
            </a:r>
            <a:r>
              <a:rPr lang="en-US" sz="1400" b="0" i="0" dirty="0">
                <a:solidFill>
                  <a:srgbClr val="CCCCCC"/>
                </a:solidFill>
                <a:effectLst/>
                <a:latin typeface="Courier New" panose="02070309020205020404" pitchFamily="49" charset="0"/>
              </a:rPr>
              <a:t>(</a:t>
            </a:r>
            <a:r>
              <a:rPr lang="en-US" sz="1400" b="0" i="0" dirty="0">
                <a:solidFill>
                  <a:srgbClr val="CC99CD"/>
                </a:solidFill>
                <a:effectLst/>
                <a:latin typeface="Courier New" panose="02070309020205020404" pitchFamily="49" charset="0"/>
              </a:rPr>
              <a:t>int</a:t>
            </a:r>
            <a:r>
              <a:rPr lang="en-US" sz="1400" b="0" i="0" dirty="0">
                <a:solidFill>
                  <a:srgbClr val="CCCCCC"/>
                </a:solidFill>
                <a:effectLst/>
                <a:latin typeface="Courier New" panose="02070309020205020404" pitchFamily="49" charset="0"/>
              </a:rPr>
              <a:t> a, </a:t>
            </a:r>
            <a:r>
              <a:rPr lang="en-US" sz="1400" b="0" i="0" dirty="0">
                <a:solidFill>
                  <a:srgbClr val="CC99CD"/>
                </a:solidFill>
                <a:effectLst/>
                <a:latin typeface="Courier New" panose="02070309020205020404" pitchFamily="49" charset="0"/>
              </a:rPr>
              <a:t>int</a:t>
            </a:r>
            <a:r>
              <a:rPr lang="en-US" sz="1400" b="0" i="0" dirty="0">
                <a:solidFill>
                  <a:srgbClr val="CCCCCC"/>
                </a:solidFill>
                <a:effectLst/>
                <a:latin typeface="Courier New" panose="02070309020205020404" pitchFamily="49" charset="0"/>
              </a:rPr>
              <a:t> b)</a:t>
            </a:r>
          </a:p>
          <a:p>
            <a:r>
              <a:rPr lang="en-US" sz="1400" b="0" i="0" dirty="0">
                <a:solidFill>
                  <a:srgbClr val="CCCCCC"/>
                </a:solidFill>
                <a:effectLst/>
                <a:latin typeface="Courier New" panose="02070309020205020404" pitchFamily="49" charset="0"/>
              </a:rPr>
              <a:t>{ </a:t>
            </a:r>
          </a:p>
          <a:p>
            <a:r>
              <a:rPr lang="en-US" sz="1400" b="0" i="0" dirty="0">
                <a:solidFill>
                  <a:srgbClr val="CC99CD"/>
                </a:solidFill>
                <a:effectLst/>
                <a:latin typeface="Courier New" panose="02070309020205020404" pitchFamily="49" charset="0"/>
              </a:rPr>
              <a:t>	int</a:t>
            </a:r>
            <a:r>
              <a:rPr lang="en-US" sz="1400" b="0" i="0" dirty="0">
                <a:solidFill>
                  <a:srgbClr val="CCCCCC"/>
                </a:solidFill>
                <a:effectLst/>
                <a:latin typeface="Courier New" panose="02070309020205020404" pitchFamily="49" charset="0"/>
              </a:rPr>
              <a:t> result; </a:t>
            </a:r>
          </a:p>
          <a:p>
            <a:r>
              <a:rPr lang="en-US" sz="1400" b="0" i="0" dirty="0">
                <a:solidFill>
                  <a:srgbClr val="CCCCCC"/>
                </a:solidFill>
                <a:effectLst/>
                <a:latin typeface="Courier New" panose="02070309020205020404" pitchFamily="49" charset="0"/>
              </a:rPr>
              <a:t>	result </a:t>
            </a:r>
            <a:r>
              <a:rPr lang="en-US" sz="1400" b="0" i="0" dirty="0">
                <a:solidFill>
                  <a:srgbClr val="67CDCC"/>
                </a:solidFill>
                <a:effectLst/>
                <a:latin typeface="Courier New" panose="02070309020205020404" pitchFamily="49" charset="0"/>
              </a:rPr>
              <a:t>=</a:t>
            </a:r>
            <a:r>
              <a:rPr lang="en-US" sz="1400" b="0" i="0" dirty="0">
                <a:solidFill>
                  <a:srgbClr val="CCCCCC"/>
                </a:solidFill>
                <a:effectLst/>
                <a:latin typeface="Courier New" panose="02070309020205020404" pitchFamily="49" charset="0"/>
              </a:rPr>
              <a:t> </a:t>
            </a:r>
            <a:r>
              <a:rPr lang="en-US" sz="1400" b="0" i="0" dirty="0" err="1">
                <a:solidFill>
                  <a:srgbClr val="CCCCCC"/>
                </a:solidFill>
                <a:effectLst/>
                <a:latin typeface="Courier New" panose="02070309020205020404" pitchFamily="49" charset="0"/>
              </a:rPr>
              <a:t>a</a:t>
            </a:r>
            <a:r>
              <a:rPr lang="en-US" sz="1400" b="0" i="0" dirty="0" err="1">
                <a:solidFill>
                  <a:srgbClr val="67CDCC"/>
                </a:solidFill>
                <a:effectLst/>
                <a:latin typeface="Courier New" panose="02070309020205020404" pitchFamily="49" charset="0"/>
              </a:rPr>
              <a:t>+</a:t>
            </a:r>
            <a:r>
              <a:rPr lang="en-US" sz="1400" b="0" i="0" dirty="0" err="1">
                <a:solidFill>
                  <a:srgbClr val="CCCCCC"/>
                </a:solidFill>
                <a:effectLst/>
                <a:latin typeface="Courier New" panose="02070309020205020404" pitchFamily="49" charset="0"/>
              </a:rPr>
              <a:t>b</a:t>
            </a:r>
            <a:r>
              <a:rPr lang="en-US" sz="1400" b="0" i="0" dirty="0">
                <a:solidFill>
                  <a:srgbClr val="CCCCCC"/>
                </a:solidFill>
                <a:effectLst/>
                <a:latin typeface="Courier New" panose="02070309020205020404" pitchFamily="49" charset="0"/>
              </a:rPr>
              <a:t>;</a:t>
            </a:r>
          </a:p>
          <a:p>
            <a:r>
              <a:rPr lang="en-US" sz="1400" b="0" i="0" dirty="0">
                <a:solidFill>
                  <a:srgbClr val="CC99CD"/>
                </a:solidFill>
                <a:effectLst/>
                <a:latin typeface="Courier New" panose="02070309020205020404" pitchFamily="49" charset="0"/>
              </a:rPr>
              <a:t>	return</a:t>
            </a:r>
            <a:r>
              <a:rPr lang="en-US" sz="1400" b="0" i="0" dirty="0">
                <a:solidFill>
                  <a:srgbClr val="CCCCCC"/>
                </a:solidFill>
                <a:effectLst/>
                <a:latin typeface="Courier New" panose="02070309020205020404" pitchFamily="49" charset="0"/>
              </a:rPr>
              <a:t> result; </a:t>
            </a:r>
          </a:p>
          <a:p>
            <a:r>
              <a:rPr lang="en-US" sz="1400" b="0" i="0" dirty="0">
                <a:solidFill>
                  <a:srgbClr val="CCCCCC"/>
                </a:solidFill>
                <a:effectLst/>
                <a:latin typeface="Courier New" panose="02070309020205020404" pitchFamily="49" charset="0"/>
              </a:rPr>
              <a:t>} </a:t>
            </a:r>
          </a:p>
          <a:p>
            <a:endParaRPr lang="en-US" sz="1400" b="0" i="0" dirty="0">
              <a:solidFill>
                <a:srgbClr val="CCCCCC"/>
              </a:solidFill>
              <a:effectLst/>
              <a:latin typeface="Courier New" panose="02070309020205020404" pitchFamily="49" charset="0"/>
            </a:endParaRPr>
          </a:p>
          <a:p>
            <a:r>
              <a:rPr lang="en-US" sz="1400" b="0" i="0" dirty="0">
                <a:solidFill>
                  <a:srgbClr val="CC99CD"/>
                </a:solidFill>
                <a:effectLst/>
                <a:latin typeface="Courier New" panose="02070309020205020404" pitchFamily="49" charset="0"/>
              </a:rPr>
              <a:t>double</a:t>
            </a:r>
            <a:r>
              <a:rPr lang="en-US" sz="1400" b="0" i="0" dirty="0">
                <a:solidFill>
                  <a:srgbClr val="CCCCCC"/>
                </a:solidFill>
                <a:effectLst/>
                <a:latin typeface="Courier New" panose="02070309020205020404" pitchFamily="49" charset="0"/>
              </a:rPr>
              <a:t> </a:t>
            </a:r>
            <a:r>
              <a:rPr lang="en-US" sz="1400" b="0" i="0" dirty="0">
                <a:solidFill>
                  <a:srgbClr val="F08D49"/>
                </a:solidFill>
                <a:effectLst/>
                <a:latin typeface="Courier New" panose="02070309020205020404" pitchFamily="49" charset="0"/>
              </a:rPr>
              <a:t>area</a:t>
            </a:r>
            <a:r>
              <a:rPr lang="en-US" sz="1400" b="0" i="0" dirty="0">
                <a:solidFill>
                  <a:srgbClr val="CCCCCC"/>
                </a:solidFill>
                <a:effectLst/>
                <a:latin typeface="Courier New" panose="02070309020205020404" pitchFamily="49" charset="0"/>
              </a:rPr>
              <a:t>(</a:t>
            </a:r>
            <a:r>
              <a:rPr lang="en-US" sz="1400" b="0" i="0" dirty="0">
                <a:solidFill>
                  <a:srgbClr val="CC99CD"/>
                </a:solidFill>
                <a:effectLst/>
                <a:latin typeface="Courier New" panose="02070309020205020404" pitchFamily="49" charset="0"/>
              </a:rPr>
              <a:t>double</a:t>
            </a:r>
            <a:r>
              <a:rPr lang="en-US" sz="1400" b="0" i="0" dirty="0">
                <a:solidFill>
                  <a:srgbClr val="CCCCCC"/>
                </a:solidFill>
                <a:effectLst/>
                <a:latin typeface="Courier New" panose="02070309020205020404" pitchFamily="49" charset="0"/>
              </a:rPr>
              <a:t> radius)</a:t>
            </a:r>
          </a:p>
          <a:p>
            <a:r>
              <a:rPr lang="en-US" sz="1400" b="0" i="0" dirty="0">
                <a:solidFill>
                  <a:srgbClr val="CCCCCC"/>
                </a:solidFill>
                <a:effectLst/>
                <a:latin typeface="Courier New" panose="02070309020205020404" pitchFamily="49" charset="0"/>
              </a:rPr>
              <a:t>{ </a:t>
            </a:r>
          </a:p>
          <a:p>
            <a:r>
              <a:rPr lang="en-US" sz="1400" b="0" i="0" dirty="0">
                <a:solidFill>
                  <a:srgbClr val="CC99CD"/>
                </a:solidFill>
                <a:effectLst/>
                <a:latin typeface="Courier New" panose="02070309020205020404" pitchFamily="49" charset="0"/>
              </a:rPr>
              <a:t>	</a:t>
            </a:r>
            <a:r>
              <a:rPr lang="en-US" sz="1200" b="0" i="0" dirty="0">
                <a:solidFill>
                  <a:srgbClr val="CC99CD"/>
                </a:solidFill>
                <a:effectLst/>
                <a:latin typeface="Courier New" panose="02070309020205020404" pitchFamily="49" charset="0"/>
              </a:rPr>
              <a:t>double</a:t>
            </a:r>
            <a:r>
              <a:rPr lang="en-US" sz="1200" b="0" i="0" dirty="0">
                <a:solidFill>
                  <a:srgbClr val="CCCCCC"/>
                </a:solidFill>
                <a:effectLst/>
                <a:latin typeface="Courier New" panose="02070309020205020404" pitchFamily="49" charset="0"/>
              </a:rPr>
              <a:t> </a:t>
            </a:r>
            <a:r>
              <a:rPr lang="en-US" sz="1200" b="0" i="0" dirty="0" err="1">
                <a:solidFill>
                  <a:srgbClr val="CCCCCC"/>
                </a:solidFill>
                <a:effectLst/>
                <a:latin typeface="Courier New" panose="02070309020205020404" pitchFamily="49" charset="0"/>
              </a:rPr>
              <a:t>areaofcircle</a:t>
            </a:r>
            <a:r>
              <a:rPr lang="en-US" sz="1200" b="0" i="0" dirty="0">
                <a:solidFill>
                  <a:srgbClr val="CCCCCC"/>
                </a:solidFill>
                <a:effectLst/>
                <a:latin typeface="Courier New" panose="02070309020205020404" pitchFamily="49" charset="0"/>
              </a:rPr>
              <a:t> </a:t>
            </a:r>
            <a:r>
              <a:rPr lang="en-US" sz="1200" b="0" i="0" dirty="0">
                <a:solidFill>
                  <a:srgbClr val="67CDCC"/>
                </a:solidFill>
                <a:effectLst/>
                <a:latin typeface="Courier New" panose="02070309020205020404" pitchFamily="49" charset="0"/>
              </a:rPr>
              <a:t>=</a:t>
            </a:r>
            <a:r>
              <a:rPr lang="en-US" sz="1200" b="0" i="0" dirty="0">
                <a:solidFill>
                  <a:srgbClr val="CCCCCC"/>
                </a:solidFill>
                <a:effectLst/>
                <a:latin typeface="Courier New" panose="02070309020205020404" pitchFamily="49" charset="0"/>
              </a:rPr>
              <a:t> PI</a:t>
            </a:r>
            <a:r>
              <a:rPr lang="en-US" sz="1200" b="0" i="0" dirty="0">
                <a:solidFill>
                  <a:srgbClr val="67CDCC"/>
                </a:solidFill>
                <a:effectLst/>
                <a:latin typeface="Courier New" panose="02070309020205020404" pitchFamily="49" charset="0"/>
              </a:rPr>
              <a:t>*</a:t>
            </a:r>
            <a:r>
              <a:rPr lang="en-US" sz="1200" b="0" i="0" dirty="0">
                <a:solidFill>
                  <a:srgbClr val="F08D49"/>
                </a:solidFill>
                <a:effectLst/>
                <a:latin typeface="Courier New" panose="02070309020205020404" pitchFamily="49" charset="0"/>
              </a:rPr>
              <a:t>pow</a:t>
            </a:r>
            <a:r>
              <a:rPr lang="en-US" sz="1200" b="0" i="0" dirty="0">
                <a:solidFill>
                  <a:srgbClr val="CCCCCC"/>
                </a:solidFill>
                <a:effectLst/>
                <a:latin typeface="Courier New" panose="02070309020205020404" pitchFamily="49" charset="0"/>
              </a:rPr>
              <a:t>(radius, </a:t>
            </a:r>
            <a:r>
              <a:rPr lang="en-US" sz="1200" b="0" i="0" dirty="0">
                <a:solidFill>
                  <a:srgbClr val="F08D49"/>
                </a:solidFill>
                <a:effectLst/>
                <a:latin typeface="Courier New" panose="02070309020205020404" pitchFamily="49" charset="0"/>
              </a:rPr>
              <a:t>2</a:t>
            </a:r>
            <a:r>
              <a:rPr lang="en-US" sz="1200" b="0" i="0" dirty="0">
                <a:solidFill>
                  <a:srgbClr val="CCCCCC"/>
                </a:solidFill>
                <a:effectLst/>
                <a:latin typeface="Courier New" panose="02070309020205020404" pitchFamily="49" charset="0"/>
              </a:rPr>
              <a:t>); </a:t>
            </a:r>
            <a:endParaRPr lang="en-US" sz="1400" b="0" i="0" dirty="0">
              <a:solidFill>
                <a:srgbClr val="CCCCCC"/>
              </a:solidFill>
              <a:effectLst/>
              <a:latin typeface="Courier New" panose="02070309020205020404" pitchFamily="49" charset="0"/>
            </a:endParaRPr>
          </a:p>
          <a:p>
            <a:r>
              <a:rPr lang="en-US" sz="1400" b="0" i="0" dirty="0">
                <a:solidFill>
                  <a:srgbClr val="CC99CD"/>
                </a:solidFill>
                <a:effectLst/>
                <a:latin typeface="Courier New" panose="02070309020205020404" pitchFamily="49" charset="0"/>
              </a:rPr>
              <a:t>	return</a:t>
            </a:r>
            <a:r>
              <a:rPr lang="en-US" sz="1400" b="0" i="0" dirty="0">
                <a:solidFill>
                  <a:srgbClr val="CCCCCC"/>
                </a:solidFill>
                <a:effectLst/>
                <a:latin typeface="Courier New" panose="02070309020205020404" pitchFamily="49" charset="0"/>
              </a:rPr>
              <a:t> </a:t>
            </a:r>
            <a:r>
              <a:rPr lang="en-US" sz="1400" b="0" i="0" dirty="0" err="1">
                <a:solidFill>
                  <a:srgbClr val="CCCCCC"/>
                </a:solidFill>
                <a:effectLst/>
                <a:latin typeface="Courier New" panose="02070309020205020404" pitchFamily="49" charset="0"/>
              </a:rPr>
              <a:t>areaofcircle</a:t>
            </a:r>
            <a:r>
              <a:rPr lang="en-US" sz="1400" b="0" i="0" dirty="0">
                <a:solidFill>
                  <a:srgbClr val="CCCCCC"/>
                </a:solidFill>
                <a:effectLst/>
                <a:latin typeface="Courier New" panose="02070309020205020404" pitchFamily="49" charset="0"/>
              </a:rPr>
              <a:t>; </a:t>
            </a:r>
          </a:p>
          <a:p>
            <a:r>
              <a:rPr lang="en-US" sz="1400" b="0" i="0" dirty="0">
                <a:solidFill>
                  <a:srgbClr val="CCCCCC"/>
                </a:solidFill>
                <a:effectLst/>
                <a:latin typeface="Courier New" panose="02070309020205020404" pitchFamily="49" charset="0"/>
              </a:rPr>
              <a:t>} </a:t>
            </a:r>
          </a:p>
          <a:p>
            <a:endParaRPr lang="en-US" sz="1400" b="0" i="0" dirty="0">
              <a:solidFill>
                <a:srgbClr val="CCCCCC"/>
              </a:solidFill>
              <a:effectLst/>
              <a:latin typeface="Courier New" panose="02070309020205020404" pitchFamily="49" charset="0"/>
            </a:endParaRPr>
          </a:p>
          <a:p>
            <a:r>
              <a:rPr lang="en-US" sz="1400" b="0" i="0" dirty="0">
                <a:solidFill>
                  <a:srgbClr val="CC99CD"/>
                </a:solidFill>
                <a:effectLst/>
                <a:latin typeface="Courier New" panose="02070309020205020404" pitchFamily="49" charset="0"/>
              </a:rPr>
              <a:t>int</a:t>
            </a:r>
            <a:r>
              <a:rPr lang="en-US" sz="1400" b="0" i="0" dirty="0">
                <a:solidFill>
                  <a:srgbClr val="CCCCCC"/>
                </a:solidFill>
                <a:effectLst/>
                <a:latin typeface="Courier New" panose="02070309020205020404" pitchFamily="49" charset="0"/>
              </a:rPr>
              <a:t> </a:t>
            </a:r>
            <a:r>
              <a:rPr lang="en-US" sz="1400" b="0" i="0" dirty="0">
                <a:solidFill>
                  <a:srgbClr val="F08D49"/>
                </a:solidFill>
                <a:effectLst/>
                <a:latin typeface="Courier New" panose="02070309020205020404" pitchFamily="49" charset="0"/>
              </a:rPr>
              <a:t>length</a:t>
            </a:r>
            <a:r>
              <a:rPr lang="en-US" sz="1400" b="0" i="0" dirty="0">
                <a:solidFill>
                  <a:srgbClr val="CCCCCC"/>
                </a:solidFill>
                <a:effectLst/>
                <a:latin typeface="Courier New" panose="02070309020205020404" pitchFamily="49" charset="0"/>
              </a:rPr>
              <a:t>(</a:t>
            </a:r>
            <a:r>
              <a:rPr lang="en-US" sz="1400" b="0" i="0" dirty="0">
                <a:solidFill>
                  <a:srgbClr val="CC99CD"/>
                </a:solidFill>
                <a:effectLst/>
                <a:latin typeface="Courier New" panose="02070309020205020404" pitchFamily="49" charset="0"/>
              </a:rPr>
              <a:t>char</a:t>
            </a:r>
            <a:r>
              <a:rPr lang="en-US" sz="1400" b="0" i="0" dirty="0">
                <a:solidFill>
                  <a:srgbClr val="CCCCCC"/>
                </a:solidFill>
                <a:effectLst/>
                <a:latin typeface="Courier New" panose="02070309020205020404" pitchFamily="49" charset="0"/>
              </a:rPr>
              <a:t> </a:t>
            </a:r>
            <a:r>
              <a:rPr lang="en-US" sz="1400" b="0" i="0" dirty="0">
                <a:solidFill>
                  <a:srgbClr val="67CDCC"/>
                </a:solidFill>
                <a:effectLst/>
                <a:latin typeface="Courier New" panose="02070309020205020404" pitchFamily="49" charset="0"/>
              </a:rPr>
              <a:t>*</a:t>
            </a:r>
            <a:r>
              <a:rPr lang="en-US" sz="1400" b="0" i="0" dirty="0">
                <a:solidFill>
                  <a:srgbClr val="CCCCCC"/>
                </a:solidFill>
                <a:effectLst/>
                <a:latin typeface="Courier New" panose="02070309020205020404" pitchFamily="49" charset="0"/>
              </a:rPr>
              <a:t>x)</a:t>
            </a:r>
          </a:p>
          <a:p>
            <a:r>
              <a:rPr lang="en-US" sz="1400" b="0" i="0" dirty="0">
                <a:solidFill>
                  <a:srgbClr val="CCCCCC"/>
                </a:solidFill>
                <a:effectLst/>
                <a:latin typeface="Courier New" panose="02070309020205020404" pitchFamily="49" charset="0"/>
              </a:rPr>
              <a:t>{ </a:t>
            </a:r>
          </a:p>
          <a:p>
            <a:r>
              <a:rPr lang="en-US" sz="1400" b="0" i="0" dirty="0">
                <a:solidFill>
                  <a:srgbClr val="CC99CD"/>
                </a:solidFill>
                <a:effectLst/>
                <a:latin typeface="Courier New" panose="02070309020205020404" pitchFamily="49" charset="0"/>
              </a:rPr>
              <a:t>	return</a:t>
            </a:r>
            <a:r>
              <a:rPr lang="en-US" sz="1400" b="0" i="0" dirty="0">
                <a:solidFill>
                  <a:srgbClr val="CCCCCC"/>
                </a:solidFill>
                <a:effectLst/>
                <a:latin typeface="Courier New" panose="02070309020205020404" pitchFamily="49" charset="0"/>
              </a:rPr>
              <a:t> </a:t>
            </a:r>
            <a:r>
              <a:rPr lang="en-US" sz="1400" b="0" i="0" dirty="0" err="1">
                <a:solidFill>
                  <a:srgbClr val="F08D49"/>
                </a:solidFill>
                <a:effectLst/>
                <a:latin typeface="Courier New" panose="02070309020205020404" pitchFamily="49" charset="0"/>
              </a:rPr>
              <a:t>strlen</a:t>
            </a:r>
            <a:r>
              <a:rPr lang="en-US" sz="1400" b="0" i="0" dirty="0">
                <a:solidFill>
                  <a:srgbClr val="CCCCCC"/>
                </a:solidFill>
                <a:effectLst/>
                <a:latin typeface="Courier New" panose="02070309020205020404" pitchFamily="49" charset="0"/>
              </a:rPr>
              <a:t>(x); </a:t>
            </a:r>
          </a:p>
          <a:p>
            <a:r>
              <a:rPr lang="en-US" sz="1400" b="0" i="0" dirty="0">
                <a:solidFill>
                  <a:srgbClr val="CCCCCC"/>
                </a:solidFill>
                <a:effectLst/>
                <a:latin typeface="Courier New" panose="02070309020205020404" pitchFamily="49" charset="0"/>
              </a:rPr>
              <a:t>}</a:t>
            </a:r>
            <a:endParaRPr lang="en-US" sz="1400" dirty="0"/>
          </a:p>
        </p:txBody>
      </p:sp>
    </p:spTree>
    <p:extLst>
      <p:ext uri="{BB962C8B-B14F-4D97-AF65-F5344CB8AC3E}">
        <p14:creationId xmlns:p14="http://schemas.microsoft.com/office/powerpoint/2010/main" val="420555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2988</TotalTime>
  <Words>3258</Words>
  <Application>Microsoft Office PowerPoint</Application>
  <PresentationFormat>On-screen Show (4:3)</PresentationFormat>
  <Paragraphs>381</Paragraphs>
  <Slides>91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91</vt:i4>
      </vt:variant>
    </vt:vector>
  </HeadingPairs>
  <TitlesOfParts>
    <vt:vector size="101" baseType="lpstr">
      <vt:lpstr>-apple-system</vt:lpstr>
      <vt:lpstr>Arial</vt:lpstr>
      <vt:lpstr>B Nazanin</vt:lpstr>
      <vt:lpstr>Calibri</vt:lpstr>
      <vt:lpstr>Courier New</vt:lpstr>
      <vt:lpstr>inherit</vt:lpstr>
      <vt:lpstr>IranNastaliq</vt:lpstr>
      <vt:lpstr>IRANSansWeb</vt:lpstr>
      <vt:lpstr>Monaco</vt:lpstr>
      <vt:lpstr>Office Theme</vt:lpstr>
      <vt:lpstr>به نام خدا</vt:lpstr>
      <vt:lpstr>PowerPoint Presentation</vt:lpstr>
      <vt:lpstr>از صفر  تا  عشق</vt:lpstr>
      <vt:lpstr>جلسه ی 1</vt:lpstr>
      <vt:lpstr>جلسه ی 2</vt:lpstr>
      <vt:lpstr>جلسه ی 3</vt:lpstr>
      <vt:lpstr>جلسه ی 4</vt:lpstr>
      <vt:lpstr>جلسه ی 5</vt:lpstr>
      <vt:lpstr>جلسه ی 6</vt:lpstr>
      <vt:lpstr>جلسه ی 7</vt:lpstr>
      <vt:lpstr>جلسه ی 8</vt:lpstr>
      <vt:lpstr>جلسه ی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HAL vs LL - Comparison</vt:lpstr>
      <vt:lpstr>GPIO Code Snippet (HAL)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جلسه ی 1</vt:lpstr>
      <vt:lpstr>جلسه ی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 Example (HAL + RTOS)</vt:lpstr>
      <vt:lpstr>جلسه ی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Mahdi</dc:creator>
  <cp:keywords/>
  <dc:description>generated using python-pptx</dc:description>
  <cp:lastModifiedBy>Mahdi Dadashi</cp:lastModifiedBy>
  <cp:revision>40</cp:revision>
  <dcterms:created xsi:type="dcterms:W3CDTF">2013-01-27T09:14:16Z</dcterms:created>
  <dcterms:modified xsi:type="dcterms:W3CDTF">2025-08-19T08:43:33Z</dcterms:modified>
  <cp:category/>
</cp:coreProperties>
</file>